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7" r:id="rId2"/>
    <p:sldId id="419" r:id="rId3"/>
    <p:sldId id="421" r:id="rId4"/>
    <p:sldId id="420" r:id="rId5"/>
    <p:sldId id="404" r:id="rId6"/>
    <p:sldId id="406" r:id="rId7"/>
    <p:sldId id="408" r:id="rId8"/>
    <p:sldId id="407" r:id="rId9"/>
    <p:sldId id="409" r:id="rId10"/>
    <p:sldId id="416" r:id="rId11"/>
    <p:sldId id="417" r:id="rId12"/>
    <p:sldId id="418" r:id="rId13"/>
    <p:sldId id="414" r:id="rId14"/>
    <p:sldId id="411" r:id="rId15"/>
    <p:sldId id="412" r:id="rId16"/>
    <p:sldId id="386" r:id="rId17"/>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8D"/>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8" autoAdjust="0"/>
    <p:restoredTop sz="75000" autoAdjust="0"/>
  </p:normalViewPr>
  <p:slideViewPr>
    <p:cSldViewPr snapToGrid="0">
      <p:cViewPr>
        <p:scale>
          <a:sx n="104" d="100"/>
          <a:sy n="104" d="100"/>
        </p:scale>
        <p:origin x="84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CDBE81-F195-707C-3505-4E23326AB5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68FFA39A-B02F-41F0-92FF-D831C3CA66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19B9E-4AA2-834E-B220-A9B5D7183089}" type="datetimeFigureOut">
              <a:rPr kumimoji="1" lang="zh-CN" altLang="en-US" smtClean="0"/>
              <a:t>2024/10/17</a:t>
            </a:fld>
            <a:endParaRPr kumimoji="1" lang="zh-CN" altLang="en-US"/>
          </a:p>
        </p:txBody>
      </p:sp>
      <p:sp>
        <p:nvSpPr>
          <p:cNvPr id="4" name="页脚占位符 3">
            <a:extLst>
              <a:ext uri="{FF2B5EF4-FFF2-40B4-BE49-F238E27FC236}">
                <a16:creationId xmlns:a16="http://schemas.microsoft.com/office/drawing/2014/main" id="{B16B7532-02A1-0323-0B25-DA29A8F710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D5BD1676-E0FC-C838-9777-44A8EA91BB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7B5637-A211-FB4D-9858-C45F94DE273B}" type="slidenum">
              <a:rPr kumimoji="1" lang="zh-CN" altLang="en-US" smtClean="0"/>
              <a:t>‹#›</a:t>
            </a:fld>
            <a:endParaRPr kumimoji="1" lang="zh-CN" altLang="en-US"/>
          </a:p>
        </p:txBody>
      </p:sp>
    </p:spTree>
    <p:extLst>
      <p:ext uri="{BB962C8B-B14F-4D97-AF65-F5344CB8AC3E}">
        <p14:creationId xmlns:p14="http://schemas.microsoft.com/office/powerpoint/2010/main" val="16612966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BE419-CD16-4B9A-A02A-DCA1BACEB7FA}" type="datetimeFigureOut">
              <a:rPr lang="zh-CN" altLang="en-US" smtClean="0"/>
              <a:t>2024/10/17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C11A2-3ECC-493D-AE53-7879CB75E4CD}" type="slidenum">
              <a:rPr lang="zh-CN" altLang="en-US" smtClean="0"/>
              <a:t>‹#›</a:t>
            </a:fld>
            <a:endParaRPr lang="zh-CN" altLang="en-US"/>
          </a:p>
        </p:txBody>
      </p:sp>
    </p:spTree>
    <p:extLst>
      <p:ext uri="{BB962C8B-B14F-4D97-AF65-F5344CB8AC3E}">
        <p14:creationId xmlns:p14="http://schemas.microsoft.com/office/powerpoint/2010/main" val="94658898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ida.zhihu.com/search?content_id=165823800&amp;content_type=Article&amp;match_order=1&amp;q=%E8%82%8C%E7%94%B5%E4%BC%AA%E8%BF%B9&amp;zhida_source=entit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为了量化行为，先前的研究利用固定头部的实验设置的稳定性，计算了原始行为视频的低维特征，使用了视频的主成分（</a:t>
            </a:r>
            <a:r>
              <a:rPr lang="en-US" altLang="zh-CN" sz="1800" dirty="0">
                <a:solidFill>
                  <a:srgbClr val="000000"/>
                </a:solidFill>
                <a:effectLst/>
                <a:latin typeface="Times New Roman" panose="02020603050405020304" pitchFamily="18" charset="0"/>
                <a:ea typeface="仿宋" panose="02010609060101010101" pitchFamily="49" charset="-122"/>
                <a:cs typeface="宋体" panose="02010600030101010101" pitchFamily="2" charset="-122"/>
              </a:rPr>
              <a:t>PCs</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仿宋" panose="02010609060101010101" pitchFamily="49" charset="-122"/>
                <a:cs typeface="宋体" panose="02010600030101010101" pitchFamily="2" charset="-122"/>
              </a:rPr>
              <a:t>14,17,20</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或者使用了适合于视频的自动编码器</a:t>
            </a:r>
            <a:r>
              <a:rPr lang="en-US" altLang="zh-CN" sz="1800" dirty="0">
                <a:solidFill>
                  <a:srgbClr val="000000"/>
                </a:solidFill>
                <a:effectLst/>
                <a:latin typeface="Times New Roman" panose="02020603050405020304" pitchFamily="18" charset="0"/>
                <a:ea typeface="仿宋" panose="02010609060101010101" pitchFamily="49" charset="-122"/>
                <a:cs typeface="宋体" panose="02010600030101010101" pitchFamily="2" charset="-122"/>
              </a:rPr>
              <a:t>21,22</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。尽管视频的主成分容易计算，但得到的特征很难解释。</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另一种量化口面运动的常见方法是触须跟踪，这可以提供有关触须运动的具体且可解释的信息</a:t>
            </a:r>
            <a:r>
              <a:rPr lang="en-US" altLang="zh-CN" sz="1800" dirty="0">
                <a:solidFill>
                  <a:srgbClr val="000000"/>
                </a:solidFill>
                <a:effectLst/>
                <a:latin typeface="Times New Roman" panose="02020603050405020304" pitchFamily="18" charset="0"/>
                <a:ea typeface="仿宋" panose="02010609060101010101" pitchFamily="49" charset="-122"/>
                <a:cs typeface="宋体" panose="02010600030101010101" pitchFamily="2" charset="-122"/>
              </a:rPr>
              <a:t>23–26</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然而，先前用于触须跟踪的方法需要修剪其他触须和</a:t>
            </a:r>
            <a:r>
              <a:rPr lang="en-US" altLang="zh-CN" sz="1800" dirty="0">
                <a:solidFill>
                  <a:srgbClr val="000000"/>
                </a:solidFill>
                <a:effectLst/>
                <a:latin typeface="Times New Roman" panose="02020603050405020304" pitchFamily="18" charset="0"/>
                <a:ea typeface="仿宋" panose="02010609060101010101" pitchFamily="49" charset="-122"/>
                <a:cs typeface="宋体" panose="02010600030101010101" pitchFamily="2" charset="-122"/>
              </a:rPr>
              <a:t>/</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或触须涂色，这可能会改变老鼠的行为，而且它们还需要高速架空摄像头，这在许多实验设置中可能不可用。</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另一种替代方法是无标记姿势估计或关键点跟踪。存在一些用于动物一般关键点跟踪的算法</a:t>
            </a:r>
            <a:r>
              <a:rPr lang="en-US" altLang="zh-CN" sz="1800" dirty="0">
                <a:solidFill>
                  <a:srgbClr val="000000"/>
                </a:solidFill>
                <a:effectLst/>
                <a:latin typeface="Times New Roman" panose="02020603050405020304" pitchFamily="18" charset="0"/>
                <a:ea typeface="仿宋" panose="02010609060101010101" pitchFamily="49" charset="-122"/>
                <a:cs typeface="宋体" panose="02010600030101010101" pitchFamily="2" charset="-122"/>
              </a:rPr>
              <a:t>27–31</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，但这些工具中没有专门用于跟踪口面运动的方法。</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为了捕捉嗅动作，我们跟踪了与鼻子相关的四个关键点（底部、顶部、尖端和右下角，当在视野中时）。</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为了捕捉口部运动，在口部可见时，我们跟踪了两个口部关键点（嘴巴和下唇）。</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为了捕捉眼部运动，比如眨眼，我们跟踪了眼睛的四个角落（底部、顶部、前部和后部）。</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我们没有跟踪瞳孔，因为在黑暗中瞳孔完全扩张且无法跟踪，而且用更简单的方法跟踪瞳孔会更容易</a:t>
            </a:r>
            <a:r>
              <a:rPr lang="en-US" altLang="zh-CN" sz="1800" dirty="0">
                <a:solidFill>
                  <a:srgbClr val="000000"/>
                </a:solidFill>
                <a:effectLst/>
                <a:latin typeface="Times New Roman" panose="02020603050405020304" pitchFamily="18" charset="0"/>
                <a:ea typeface="仿宋" panose="02010609060101010101" pitchFamily="49" charset="-122"/>
                <a:cs typeface="宋体" panose="02010600030101010101" pitchFamily="2" charset="-122"/>
              </a:rPr>
              <a:t>14</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a:t>
            </a:r>
            <a:r>
              <a:rPr lang="zh-CN" altLang="zh-CN" sz="1800" b="1" dirty="0">
                <a:effectLst/>
                <a:latin typeface="宋体" panose="02010600030101010101" pitchFamily="2" charset="-122"/>
                <a:ea typeface="Times New Roman" panose="02020603050405020304" pitchFamily="18" charset="0"/>
                <a:cs typeface="宋体" panose="02010600030101010101" pitchFamily="2" charset="-122"/>
              </a:rPr>
              <a:t> </a:t>
            </a:r>
            <a:endParaRPr lang="en-US" altLang="zh-CN" sz="1800" b="1" dirty="0">
              <a:effectLst/>
              <a:latin typeface="宋体" panose="02010600030101010101" pitchFamily="2" charset="-122"/>
              <a:ea typeface="Times New Roman" panose="02020603050405020304" pitchFamily="18" charset="0"/>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我们收集了许多不同老鼠的短视频数据集，并使用摄像头在多个不同角度进行拍摄。</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从这组包含</a:t>
            </a:r>
            <a:r>
              <a:rPr lang="en-US" altLang="zh-CN" sz="1800" dirty="0">
                <a:solidFill>
                  <a:srgbClr val="000000"/>
                </a:solidFill>
                <a:effectLst/>
                <a:latin typeface="Times New Roman" panose="02020603050405020304" pitchFamily="18" charset="0"/>
                <a:ea typeface="仿宋" panose="02010609060101010101" pitchFamily="49" charset="-122"/>
              </a:rPr>
              <a:t>16</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只老鼠和</a:t>
            </a:r>
            <a:r>
              <a:rPr lang="en-US" altLang="zh-CN" sz="1800" dirty="0">
                <a:solidFill>
                  <a:srgbClr val="000000"/>
                </a:solidFill>
                <a:effectLst/>
                <a:latin typeface="Times New Roman" panose="02020603050405020304" pitchFamily="18" charset="0"/>
                <a:ea typeface="仿宋" panose="02010609060101010101" pitchFamily="49" charset="-122"/>
              </a:rPr>
              <a:t>53</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个不同视角录制的视频中，我们手动标注了</a:t>
            </a:r>
            <a:r>
              <a:rPr lang="en-US" altLang="zh-CN" sz="1800" dirty="0">
                <a:solidFill>
                  <a:srgbClr val="000000"/>
                </a:solidFill>
                <a:effectLst/>
                <a:latin typeface="Times New Roman" panose="02020603050405020304" pitchFamily="18" charset="0"/>
                <a:ea typeface="仿宋" panose="02010609060101010101" pitchFamily="49" charset="-122"/>
              </a:rPr>
              <a:t>2,500</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帧（扩展数据图</a:t>
            </a:r>
            <a:r>
              <a:rPr lang="en-US" altLang="zh-CN" sz="1800" dirty="0">
                <a:solidFill>
                  <a:srgbClr val="000000"/>
                </a:solidFill>
                <a:effectLst/>
                <a:latin typeface="Times New Roman" panose="02020603050405020304" pitchFamily="18" charset="0"/>
                <a:ea typeface="仿宋" panose="02010609060101010101" pitchFamily="49" charset="-122"/>
              </a:rPr>
              <a:t>1</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我们使用了</a:t>
            </a:r>
            <a:r>
              <a:rPr lang="en-US" altLang="zh-CN" sz="1800" dirty="0">
                <a:solidFill>
                  <a:srgbClr val="000000"/>
                </a:solidFill>
                <a:effectLst/>
                <a:latin typeface="Times New Roman" panose="02020603050405020304" pitchFamily="18" charset="0"/>
                <a:ea typeface="仿宋" panose="02010609060101010101" pitchFamily="49" charset="-122"/>
              </a:rPr>
              <a:t>2,400</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帧来训练网络，并留出了一个测试集，其中包括来自新老鼠多个视角的</a:t>
            </a:r>
            <a:r>
              <a:rPr lang="en-US" altLang="zh-CN" sz="1800" dirty="0">
                <a:solidFill>
                  <a:srgbClr val="000000"/>
                </a:solidFill>
                <a:effectLst/>
                <a:latin typeface="Times New Roman" panose="02020603050405020304" pitchFamily="18" charset="0"/>
                <a:ea typeface="仿宋" panose="02010609060101010101" pitchFamily="49" charset="-122"/>
              </a:rPr>
              <a:t>100</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帧视频。</a:t>
            </a:r>
            <a:r>
              <a:rPr lang="zh-CN" altLang="zh-CN" sz="2800" dirty="0">
                <a:effectLst/>
              </a:rPr>
              <a:t> </a:t>
            </a:r>
            <a:endParaRPr lang="en-US" altLang="zh-CN" sz="2800" dirty="0">
              <a:effectLst/>
            </a:endParaRPr>
          </a:p>
        </p:txBody>
      </p:sp>
    </p:spTree>
    <p:extLst>
      <p:ext uri="{BB962C8B-B14F-4D97-AF65-F5344CB8AC3E}">
        <p14:creationId xmlns:p14="http://schemas.microsoft.com/office/powerpoint/2010/main" val="808116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11</a:t>
            </a:fld>
            <a:endParaRPr lang="zh-CN" altLang="en-US"/>
          </a:p>
        </p:txBody>
      </p:sp>
    </p:spTree>
    <p:extLst>
      <p:ext uri="{BB962C8B-B14F-4D97-AF65-F5344CB8AC3E}">
        <p14:creationId xmlns:p14="http://schemas.microsoft.com/office/powerpoint/2010/main" val="4014046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12</a:t>
            </a:fld>
            <a:endParaRPr lang="zh-CN" altLang="en-US"/>
          </a:p>
        </p:txBody>
      </p:sp>
    </p:spTree>
    <p:extLst>
      <p:ext uri="{BB962C8B-B14F-4D97-AF65-F5344CB8AC3E}">
        <p14:creationId xmlns:p14="http://schemas.microsoft.com/office/powerpoint/2010/main" val="653145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44444"/>
                </a:solidFill>
                <a:effectLst/>
                <a:latin typeface="Microsoft YaHei" panose="020B0503020204020204" pitchFamily="34" charset="-122"/>
                <a:ea typeface="Microsoft YaHei" panose="020B0503020204020204" pitchFamily="34" charset="-122"/>
              </a:rPr>
              <a:t>其中，红色的就是电极的位置，黑色的点就是通过插值函数之后得到的个个点的位置，</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44444"/>
                </a:solidFill>
                <a:effectLst/>
                <a:latin typeface="Microsoft YaHei" panose="020B0503020204020204" pitchFamily="34" charset="-122"/>
                <a:ea typeface="Microsoft YaHei" panose="020B0503020204020204" pitchFamily="34" charset="-122"/>
              </a:rPr>
              <a:t>简单地来说就是，</a:t>
            </a:r>
            <a:r>
              <a:rPr lang="en" altLang="zh-CN" b="0" i="0" dirty="0">
                <a:solidFill>
                  <a:srgbClr val="444444"/>
                </a:solidFill>
                <a:effectLst/>
                <a:latin typeface="Microsoft YaHei" panose="020B0503020204020204" pitchFamily="34" charset="-122"/>
                <a:ea typeface="Microsoft YaHei" panose="020B0503020204020204" pitchFamily="34" charset="-122"/>
              </a:rPr>
              <a:t>EEG</a:t>
            </a:r>
            <a:r>
              <a:rPr lang="zh-CN" altLang="en-US" b="0" i="0" dirty="0">
                <a:solidFill>
                  <a:srgbClr val="444444"/>
                </a:solidFill>
                <a:effectLst/>
                <a:latin typeface="Microsoft YaHei" panose="020B0503020204020204" pitchFamily="34" charset="-122"/>
                <a:ea typeface="Microsoft YaHei" panose="020B0503020204020204" pitchFamily="34" charset="-122"/>
              </a:rPr>
              <a:t>信号文件以及</a:t>
            </a:r>
            <a:r>
              <a:rPr lang="en" altLang="zh-CN" b="0" i="0" dirty="0">
                <a:solidFill>
                  <a:srgbClr val="444444"/>
                </a:solidFill>
                <a:effectLst/>
                <a:latin typeface="Microsoft YaHei" panose="020B0503020204020204" pitchFamily="34" charset="-122"/>
                <a:ea typeface="Microsoft YaHei" panose="020B0503020204020204" pitchFamily="34" charset="-122"/>
              </a:rPr>
              <a:t>loc</a:t>
            </a:r>
            <a:r>
              <a:rPr lang="zh-CN" altLang="en-US" b="0" i="0" dirty="0">
                <a:solidFill>
                  <a:srgbClr val="444444"/>
                </a:solidFill>
                <a:effectLst/>
                <a:latin typeface="Microsoft YaHei" panose="020B0503020204020204" pitchFamily="34" charset="-122"/>
                <a:ea typeface="Microsoft YaHei" panose="020B0503020204020204" pitchFamily="34" charset="-122"/>
              </a:rPr>
              <a:t>文件是无法绘制出我们想要的脑地形图的</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44444"/>
                </a:solidFill>
                <a:effectLst/>
                <a:latin typeface="Microsoft YaHei" panose="020B0503020204020204" pitchFamily="34" charset="-122"/>
                <a:ea typeface="Microsoft YaHei" panose="020B0503020204020204" pitchFamily="34" charset="-122"/>
              </a:rPr>
              <a:t>，我们需要在各个点（红花点）之间创建新的点（黑点），利用插值函数，使这些黑点有值，在绘制等高线图就可以了。</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13</a:t>
            </a:fld>
            <a:endParaRPr lang="zh-CN" altLang="en-US"/>
          </a:p>
        </p:txBody>
      </p:sp>
    </p:spTree>
    <p:extLst>
      <p:ext uri="{BB962C8B-B14F-4D97-AF65-F5344CB8AC3E}">
        <p14:creationId xmlns:p14="http://schemas.microsoft.com/office/powerpoint/2010/main" val="1137238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用相同的数据显示地形图上的点（左）或在表面上插值（中间和右边）。</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显然，插值图更易于解释。二维图显示了来自所有或大多数电极的数据；</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91B1F"/>
                </a:solidFill>
                <a:effectLst/>
                <a:latin typeface="-apple-system"/>
              </a:rPr>
              <a:t>3-</a:t>
            </a:r>
            <a:r>
              <a:rPr lang="en" altLang="zh-CN" b="0" i="0" dirty="0">
                <a:solidFill>
                  <a:srgbClr val="191B1F"/>
                </a:solidFill>
                <a:effectLst/>
                <a:latin typeface="-apple-system"/>
              </a:rPr>
              <a:t>D</a:t>
            </a:r>
            <a:r>
              <a:rPr lang="zh-CN" altLang="en-US" b="0" i="0" dirty="0">
                <a:solidFill>
                  <a:srgbClr val="191B1F"/>
                </a:solidFill>
                <a:effectLst/>
                <a:latin typeface="-apple-system"/>
              </a:rPr>
              <a:t>图（右）看起来更逼真，但部分头皮的数据晦涩难懂。标明了鼻子和左耳的位置，以利于定位和比较。</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大多数地形图都是二维（</a:t>
            </a:r>
            <a:r>
              <a:rPr lang="en-US" altLang="zh-CN" b="0" i="0" dirty="0">
                <a:solidFill>
                  <a:srgbClr val="191B1F"/>
                </a:solidFill>
                <a:effectLst/>
                <a:latin typeface="-apple-system"/>
              </a:rPr>
              <a:t>2-</a:t>
            </a:r>
            <a:r>
              <a:rPr lang="en" altLang="zh-CN" b="0" i="0" dirty="0">
                <a:solidFill>
                  <a:srgbClr val="191B1F"/>
                </a:solidFill>
                <a:effectLst/>
                <a:latin typeface="-apple-system"/>
              </a:rPr>
              <a:t>D</a:t>
            </a:r>
            <a:r>
              <a:rPr lang="zh-CN" altLang="en" b="0" i="0" dirty="0">
                <a:solidFill>
                  <a:srgbClr val="191B1F"/>
                </a:solidFill>
                <a:effectLst/>
                <a:latin typeface="-apple-system"/>
              </a:rPr>
              <a:t>）。</a:t>
            </a:r>
            <a:r>
              <a:rPr lang="zh-CN" altLang="en-US" b="0" i="0" dirty="0">
                <a:solidFill>
                  <a:srgbClr val="191B1F"/>
                </a:solidFill>
                <a:effectLst/>
                <a:latin typeface="-apple-system"/>
              </a:rPr>
              <a:t>要解释二维地形图，请看一下该图，就好像您俯视某人的头顶一样，鼻子在图的顶部，左耳和右耳分别在左侧和右侧。有时会显示</a:t>
            </a:r>
            <a:r>
              <a:rPr lang="en-US" altLang="zh-CN" b="0" i="0" dirty="0">
                <a:solidFill>
                  <a:srgbClr val="191B1F"/>
                </a:solidFill>
                <a:effectLst/>
                <a:latin typeface="-apple-system"/>
              </a:rPr>
              <a:t>3-</a:t>
            </a:r>
            <a:r>
              <a:rPr lang="en" altLang="zh-CN" b="0" i="0" dirty="0">
                <a:solidFill>
                  <a:srgbClr val="191B1F"/>
                </a:solidFill>
                <a:effectLst/>
                <a:latin typeface="-apple-system"/>
              </a:rPr>
              <a:t>D</a:t>
            </a:r>
            <a:r>
              <a:rPr lang="zh-CN" altLang="en-US" b="0" i="0" dirty="0">
                <a:solidFill>
                  <a:srgbClr val="191B1F"/>
                </a:solidFill>
                <a:effectLst/>
                <a:latin typeface="-apple-system"/>
              </a:rPr>
              <a:t>地形图。 </a:t>
            </a:r>
            <a:r>
              <a:rPr lang="en-US" altLang="zh-CN" b="0" i="0" dirty="0">
                <a:solidFill>
                  <a:srgbClr val="191B1F"/>
                </a:solidFill>
                <a:effectLst/>
                <a:latin typeface="-apple-system"/>
              </a:rPr>
              <a:t>2-</a:t>
            </a:r>
            <a:r>
              <a:rPr lang="en" altLang="zh-CN" b="0" i="0" dirty="0">
                <a:solidFill>
                  <a:srgbClr val="191B1F"/>
                </a:solidFill>
                <a:effectLst/>
                <a:latin typeface="-apple-system"/>
              </a:rPr>
              <a:t>D</a:t>
            </a:r>
            <a:r>
              <a:rPr lang="zh-CN" altLang="en-US" b="0" i="0" dirty="0">
                <a:solidFill>
                  <a:srgbClr val="191B1F"/>
                </a:solidFill>
                <a:effectLst/>
                <a:latin typeface="-apple-system"/>
              </a:rPr>
              <a:t>和</a:t>
            </a:r>
            <a:r>
              <a:rPr lang="en-US" altLang="zh-CN" b="0" i="0" dirty="0">
                <a:solidFill>
                  <a:srgbClr val="191B1F"/>
                </a:solidFill>
                <a:effectLst/>
                <a:latin typeface="-apple-system"/>
              </a:rPr>
              <a:t>3-</a:t>
            </a:r>
            <a:r>
              <a:rPr lang="en" altLang="zh-CN" b="0" i="0" dirty="0">
                <a:solidFill>
                  <a:srgbClr val="191B1F"/>
                </a:solidFill>
                <a:effectLst/>
                <a:latin typeface="-apple-system"/>
              </a:rPr>
              <a:t>D</a:t>
            </a:r>
            <a:r>
              <a:rPr lang="zh-CN" altLang="en-US" b="0" i="0" dirty="0">
                <a:solidFill>
                  <a:srgbClr val="191B1F"/>
                </a:solidFill>
                <a:effectLst/>
                <a:latin typeface="-apple-system"/>
              </a:rPr>
              <a:t>地形图各具有优缺点。二维图在解剖学意义上解释起来不太直观，但同时显示了所有或大多数电极的活动。三维图更易于解释，看起来更美观，但它们仅显示三分之一的头部活动。需要多个视图才能显示完整的地形分布。</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14</a:t>
            </a:fld>
            <a:endParaRPr lang="zh-CN" altLang="en-US"/>
          </a:p>
        </p:txBody>
      </p:sp>
    </p:spTree>
    <p:extLst>
      <p:ext uri="{BB962C8B-B14F-4D97-AF65-F5344CB8AC3E}">
        <p14:creationId xmlns:p14="http://schemas.microsoft.com/office/powerpoint/2010/main" val="2583901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666666"/>
                </a:solidFill>
                <a:effectLst/>
                <a:latin typeface="Verdana" panose="020B0604030504040204" pitchFamily="34" charset="0"/>
              </a:rPr>
              <a:t>原始 </a:t>
            </a:r>
            <a:r>
              <a:rPr lang="en" altLang="zh-CN" b="0" i="0" dirty="0">
                <a:solidFill>
                  <a:srgbClr val="666666"/>
                </a:solidFill>
                <a:effectLst/>
                <a:latin typeface="Verdana" panose="020B0604030504040204" pitchFamily="34" charset="0"/>
              </a:rPr>
              <a:t>EEG </a:t>
            </a:r>
            <a:r>
              <a:rPr lang="zh-CN" altLang="en-US" b="0" i="0" dirty="0">
                <a:solidFill>
                  <a:srgbClr val="666666"/>
                </a:solidFill>
                <a:effectLst/>
                <a:latin typeface="Verdana" panose="020B0604030504040204" pitchFamily="34" charset="0"/>
              </a:rPr>
              <a:t>拓扑图对每个受试者的所有试验取平均值，</a:t>
            </a:r>
            <a:r>
              <a:rPr lang="en" altLang="zh-CN" b="0" i="0" dirty="0">
                <a:solidFill>
                  <a:srgbClr val="666666"/>
                </a:solidFill>
                <a:effectLst/>
                <a:latin typeface="Verdana" panose="020B0604030504040204" pitchFamily="34" charset="0"/>
              </a:rPr>
              <a:t>Transformer </a:t>
            </a:r>
            <a:r>
              <a:rPr lang="zh-CN" altLang="en-US" b="0" i="0" dirty="0">
                <a:solidFill>
                  <a:srgbClr val="666666"/>
                </a:solidFill>
                <a:effectLst/>
                <a:latin typeface="Verdana" panose="020B0604030504040204" pitchFamily="34" charset="0"/>
              </a:rPr>
              <a:t>模块在输入 </a:t>
            </a:r>
            <a:r>
              <a:rPr lang="en" altLang="zh-CN" b="0" i="0" dirty="0">
                <a:solidFill>
                  <a:srgbClr val="666666"/>
                </a:solidFill>
                <a:effectLst/>
                <a:latin typeface="Verdana" panose="020B0604030504040204" pitchFamily="34" charset="0"/>
              </a:rPr>
              <a:t>EEG </a:t>
            </a:r>
            <a:r>
              <a:rPr lang="zh-CN" altLang="en-US" b="0" i="0" dirty="0">
                <a:solidFill>
                  <a:srgbClr val="666666"/>
                </a:solidFill>
                <a:effectLst/>
                <a:latin typeface="Verdana" panose="020B0604030504040204" pitchFamily="34" charset="0"/>
              </a:rPr>
              <a:t>上的类激活映射 </a:t>
            </a:r>
            <a:r>
              <a:rPr lang="en-US" altLang="zh-CN" b="0" i="0" dirty="0">
                <a:solidFill>
                  <a:srgbClr val="666666"/>
                </a:solidFill>
                <a:effectLst/>
                <a:latin typeface="Verdana" panose="020B0604030504040204" pitchFamily="34" charset="0"/>
              </a:rPr>
              <a:t>(</a:t>
            </a:r>
            <a:r>
              <a:rPr lang="en" altLang="zh-CN" b="0" i="0" dirty="0">
                <a:solidFill>
                  <a:srgbClr val="666666"/>
                </a:solidFill>
                <a:effectLst/>
                <a:latin typeface="Verdana" panose="020B0604030504040204" pitchFamily="34" charset="0"/>
              </a:rPr>
              <a:t>CAM)</a:t>
            </a:r>
            <a:r>
              <a:rPr lang="zh-CN" altLang="en" b="0" i="0" dirty="0">
                <a:solidFill>
                  <a:srgbClr val="666666"/>
                </a:solidFill>
                <a:effectLst/>
                <a:latin typeface="Verdana" panose="020B0604030504040204" pitchFamily="34" charset="0"/>
              </a:rPr>
              <a:t>，</a:t>
            </a:r>
            <a:r>
              <a:rPr lang="zh-CN" altLang="en-US" b="0" i="0" dirty="0">
                <a:solidFill>
                  <a:srgbClr val="666666"/>
                </a:solidFill>
                <a:effectLst/>
                <a:latin typeface="Verdana" panose="020B0604030504040204" pitchFamily="34" charset="0"/>
              </a:rPr>
              <a:t>我们设计的类激活拓扑图 </a:t>
            </a:r>
            <a:r>
              <a:rPr lang="en-US" altLang="zh-CN" b="0" i="0" dirty="0">
                <a:solidFill>
                  <a:srgbClr val="666666"/>
                </a:solidFill>
                <a:effectLst/>
                <a:latin typeface="Verdana" panose="020B0604030504040204" pitchFamily="34" charset="0"/>
              </a:rPr>
              <a:t>(</a:t>
            </a:r>
            <a:r>
              <a:rPr lang="en" altLang="zh-CN" b="0" i="0" dirty="0">
                <a:solidFill>
                  <a:srgbClr val="666666"/>
                </a:solidFill>
                <a:effectLst/>
                <a:latin typeface="Verdana" panose="020B0604030504040204" pitchFamily="34" charset="0"/>
              </a:rPr>
              <a:t>CAT) </a:t>
            </a:r>
            <a:r>
              <a:rPr lang="zh-CN" altLang="en-US" b="0" i="0" dirty="0">
                <a:solidFill>
                  <a:srgbClr val="666666"/>
                </a:solidFill>
                <a:effectLst/>
                <a:latin typeface="Verdana" panose="020B0604030504040204" pitchFamily="34" charset="0"/>
              </a:rPr>
              <a:t>用来显示 </a:t>
            </a:r>
            <a:r>
              <a:rPr lang="en" altLang="zh-CN" b="0" i="0" dirty="0">
                <a:solidFill>
                  <a:srgbClr val="666666"/>
                </a:solidFill>
                <a:effectLst/>
                <a:latin typeface="Verdana" panose="020B0604030504040204" pitchFamily="34" charset="0"/>
              </a:rPr>
              <a:t>CAM </a:t>
            </a:r>
            <a:r>
              <a:rPr lang="zh-CN" altLang="en-US" b="0" i="0" dirty="0">
                <a:solidFill>
                  <a:srgbClr val="666666"/>
                </a:solidFill>
                <a:effectLst/>
                <a:latin typeface="Verdana" panose="020B0604030504040204" pitchFamily="34" charset="0"/>
              </a:rPr>
              <a:t>加权 </a:t>
            </a:r>
            <a:r>
              <a:rPr lang="en" altLang="zh-CN" b="0" i="0" dirty="0">
                <a:solidFill>
                  <a:srgbClr val="666666"/>
                </a:solidFill>
                <a:effectLst/>
                <a:latin typeface="Verdana" panose="020B0604030504040204" pitchFamily="34" charset="0"/>
              </a:rPr>
              <a:t>EEG</a:t>
            </a:r>
            <a:r>
              <a:rPr lang="zh-CN" altLang="en" b="0" i="0" dirty="0">
                <a:solidFill>
                  <a:srgbClr val="666666"/>
                </a:solidFill>
                <a:effectLst/>
                <a:latin typeface="Verdana" panose="020B0604030504040204" pitchFamily="34" charset="0"/>
              </a:rPr>
              <a:t>。</a:t>
            </a:r>
            <a:r>
              <a:rPr lang="zh-CN" altLang="en-US" b="0" i="0" dirty="0">
                <a:solidFill>
                  <a:srgbClr val="666666"/>
                </a:solidFill>
                <a:effectLst/>
                <a:latin typeface="Verdana" panose="020B0604030504040204" pitchFamily="34" charset="0"/>
              </a:rPr>
              <a:t>原始图显示整个试验过程中许多区域都被激活。</a:t>
            </a:r>
            <a:endParaRPr lang="en-US" altLang="zh-CN" b="0" i="0" dirty="0">
              <a:solidFill>
                <a:srgbClr val="666666"/>
              </a:solidFill>
              <a:effectLst/>
              <a:latin typeface="Verdana" panose="020B0604030504040204" pitchFamily="34" charset="0"/>
            </a:endParaRPr>
          </a:p>
          <a:p>
            <a:endParaRPr lang="en-US" altLang="zh-CN" b="0" i="0" dirty="0">
              <a:solidFill>
                <a:srgbClr val="666666"/>
              </a:solidFill>
              <a:effectLst/>
              <a:latin typeface="Verdana" panose="020B0604030504040204" pitchFamily="34" charset="0"/>
            </a:endParaRPr>
          </a:p>
          <a:p>
            <a:r>
              <a:rPr lang="zh-CN" altLang="en-US" b="0" i="0" dirty="0">
                <a:solidFill>
                  <a:srgbClr val="111111"/>
                </a:solidFill>
                <a:effectLst/>
                <a:latin typeface="Arial" panose="020B0604020202020204" pitchFamily="34" charset="0"/>
              </a:rPr>
              <a:t>类激活映射（</a:t>
            </a:r>
            <a:r>
              <a:rPr lang="en" altLang="zh-CN" b="0" i="0" dirty="0">
                <a:solidFill>
                  <a:srgbClr val="111111"/>
                </a:solidFill>
                <a:effectLst/>
                <a:latin typeface="Arial" panose="020B0604020202020204" pitchFamily="34" charset="0"/>
              </a:rPr>
              <a:t>Class Activation Mapping</a:t>
            </a:r>
            <a:r>
              <a:rPr lang="zh-CN" altLang="en" b="0" i="0" dirty="0">
                <a:solidFill>
                  <a:srgbClr val="111111"/>
                </a:solidFill>
                <a:effectLst/>
                <a:latin typeface="Arial" panose="020B0604020202020204" pitchFamily="34" charset="0"/>
              </a:rPr>
              <a:t>，</a:t>
            </a:r>
            <a:r>
              <a:rPr lang="zh-CN" altLang="en-US" b="0" i="0" dirty="0">
                <a:solidFill>
                  <a:srgbClr val="111111"/>
                </a:solidFill>
                <a:effectLst/>
                <a:latin typeface="Arial" panose="020B0604020202020204" pitchFamily="34" charset="0"/>
              </a:rPr>
              <a:t>简称</a:t>
            </a:r>
            <a:r>
              <a:rPr lang="en" altLang="zh-CN" b="0" i="0" dirty="0">
                <a:solidFill>
                  <a:srgbClr val="111111"/>
                </a:solidFill>
                <a:effectLst/>
                <a:latin typeface="Arial" panose="020B0604020202020204" pitchFamily="34" charset="0"/>
              </a:rPr>
              <a:t>CAM</a:t>
            </a:r>
            <a:r>
              <a:rPr lang="zh-CN" altLang="en" b="0" i="0" dirty="0">
                <a:solidFill>
                  <a:srgbClr val="111111"/>
                </a:solidFill>
                <a:effectLst/>
                <a:latin typeface="Arial" panose="020B0604020202020204" pitchFamily="34" charset="0"/>
              </a:rPr>
              <a:t>）</a:t>
            </a:r>
            <a:r>
              <a:rPr lang="zh-CN" altLang="en-US" b="0" i="0" dirty="0">
                <a:solidFill>
                  <a:srgbClr val="111111"/>
                </a:solidFill>
                <a:effectLst/>
                <a:latin typeface="Arial" panose="020B0604020202020204" pitchFamily="34" charset="0"/>
              </a:rPr>
              <a:t>是一种在深度学习中用于可视化卷积神经网络（</a:t>
            </a:r>
            <a:r>
              <a:rPr lang="en" altLang="zh-CN" b="0" i="0" dirty="0">
                <a:solidFill>
                  <a:srgbClr val="111111"/>
                </a:solidFill>
                <a:effectLst/>
                <a:latin typeface="Arial" panose="020B0604020202020204" pitchFamily="34" charset="0"/>
              </a:rPr>
              <a:t>CNN</a:t>
            </a:r>
            <a:r>
              <a:rPr lang="zh-CN" altLang="en" b="0" i="0" dirty="0">
                <a:solidFill>
                  <a:srgbClr val="111111"/>
                </a:solidFill>
                <a:effectLst/>
                <a:latin typeface="Arial" panose="020B0604020202020204" pitchFamily="34" charset="0"/>
              </a:rPr>
              <a:t>）</a:t>
            </a:r>
            <a:r>
              <a:rPr lang="zh-CN" altLang="en-US" b="0" i="0" dirty="0">
                <a:solidFill>
                  <a:srgbClr val="111111"/>
                </a:solidFill>
                <a:effectLst/>
                <a:latin typeface="Arial" panose="020B0604020202020204" pitchFamily="34" charset="0"/>
              </a:rPr>
              <a:t>决策过程的技术。它通过生成热力图来展示模型在图像识别任务中关注的区域，从而帮助研究者理解模型的行为。</a:t>
            </a:r>
            <a:endParaRPr lang="en-US" altLang="zh-CN" b="0" i="0" dirty="0">
              <a:solidFill>
                <a:srgbClr val="666666"/>
              </a:solidFill>
              <a:effectLst/>
              <a:latin typeface="Verdana" panose="020B0604030504040204" pitchFamily="34" charset="0"/>
            </a:endParaRPr>
          </a:p>
          <a:p>
            <a:endParaRPr lang="en-US" altLang="zh-CN" b="0" i="0" dirty="0">
              <a:solidFill>
                <a:srgbClr val="666666"/>
              </a:solidFill>
              <a:effectLst/>
              <a:latin typeface="Verdana" panose="020B0604030504040204" pitchFamily="34" charset="0"/>
            </a:endParaRPr>
          </a:p>
          <a:p>
            <a:r>
              <a:rPr lang="zh-CN" altLang="en-US" b="0" i="0" dirty="0">
                <a:solidFill>
                  <a:srgbClr val="333333"/>
                </a:solidFill>
                <a:effectLst/>
                <a:latin typeface="Georgia" panose="02040502050405020303" pitchFamily="18" charset="0"/>
              </a:rPr>
              <a:t>我们惊讶地发现了事件相关去同步 </a:t>
            </a:r>
            <a:r>
              <a:rPr lang="en-US" altLang="zh-CN" b="0" i="0" dirty="0">
                <a:solidFill>
                  <a:srgbClr val="333333"/>
                </a:solidFill>
                <a:effectLst/>
                <a:latin typeface="Georgia" panose="02040502050405020303" pitchFamily="18" charset="0"/>
              </a:rPr>
              <a:t>(</a:t>
            </a:r>
            <a:r>
              <a:rPr lang="en" altLang="zh-CN" b="0" i="0" dirty="0">
                <a:solidFill>
                  <a:srgbClr val="333333"/>
                </a:solidFill>
                <a:effectLst/>
                <a:latin typeface="Georgia" panose="02040502050405020303" pitchFamily="18" charset="0"/>
              </a:rPr>
              <a:t>ERD) </a:t>
            </a:r>
            <a:r>
              <a:rPr lang="zh-CN" altLang="en-US" b="0" i="0" dirty="0">
                <a:solidFill>
                  <a:srgbClr val="333333"/>
                </a:solidFill>
                <a:effectLst/>
                <a:latin typeface="Georgia" panose="02040502050405020303" pitchFamily="18" charset="0"/>
              </a:rPr>
              <a:t>和事件相关同步 </a:t>
            </a:r>
            <a:r>
              <a:rPr lang="en-US" altLang="zh-CN" b="0" i="0" dirty="0">
                <a:solidFill>
                  <a:srgbClr val="333333"/>
                </a:solidFill>
                <a:effectLst/>
                <a:latin typeface="Georgia" panose="02040502050405020303" pitchFamily="18" charset="0"/>
              </a:rPr>
              <a:t>(</a:t>
            </a:r>
            <a:r>
              <a:rPr lang="en" altLang="zh-CN" b="0" i="0" dirty="0">
                <a:solidFill>
                  <a:srgbClr val="333333"/>
                </a:solidFill>
                <a:effectLst/>
                <a:latin typeface="Georgia" panose="02040502050405020303" pitchFamily="18" charset="0"/>
              </a:rPr>
              <a:t>ERS) </a:t>
            </a:r>
            <a:r>
              <a:rPr lang="zh-CN" altLang="en-US" b="0" i="0" dirty="0">
                <a:solidFill>
                  <a:srgbClr val="333333"/>
                </a:solidFill>
                <a:effectLst/>
                <a:latin typeface="Georgia" panose="02040502050405020303" pitchFamily="18" charset="0"/>
              </a:rPr>
              <a:t>现象。与不规则的原始脑电图拓扑图相比，第一名和第八名等几个受试者的</a:t>
            </a:r>
            <a:r>
              <a:rPr lang="en" altLang="zh-CN" b="0" i="0" dirty="0">
                <a:solidFill>
                  <a:srgbClr val="333333"/>
                </a:solidFill>
                <a:effectLst/>
                <a:latin typeface="Georgia" panose="02040502050405020303" pitchFamily="18" charset="0"/>
              </a:rPr>
              <a:t>CAT</a:t>
            </a:r>
            <a:r>
              <a:rPr lang="zh-CN" altLang="en-US" b="0" i="0" dirty="0">
                <a:solidFill>
                  <a:srgbClr val="333333"/>
                </a:solidFill>
                <a:effectLst/>
                <a:latin typeface="Georgia" panose="02040502050405020303" pitchFamily="18" charset="0"/>
              </a:rPr>
              <a:t>中观察到明显的对侧激活和同侧抑制。</a:t>
            </a:r>
            <a:endParaRPr lang="en-US" altLang="zh-CN" b="0" i="0" dirty="0">
              <a:solidFill>
                <a:srgbClr val="333333"/>
              </a:solidFill>
              <a:effectLst/>
              <a:latin typeface="Georgia" panose="02040502050405020303" pitchFamily="18" charset="0"/>
            </a:endParaRPr>
          </a:p>
          <a:p>
            <a:endParaRPr lang="en-US" altLang="zh-CN" b="0" i="0" dirty="0">
              <a:solidFill>
                <a:srgbClr val="333333"/>
              </a:solidFill>
              <a:effectLst/>
              <a:latin typeface="Georgia" panose="02040502050405020303" pitchFamily="18" charset="0"/>
            </a:endParaRPr>
          </a:p>
          <a:p>
            <a:r>
              <a:rPr lang="en-US" altLang="zh-CN" b="0" i="0" dirty="0">
                <a:solidFill>
                  <a:srgbClr val="333333"/>
                </a:solidFill>
                <a:effectLst/>
                <a:latin typeface="Georgia" panose="02040502050405020303" pitchFamily="18" charset="0"/>
              </a:rPr>
              <a:t>---</a:t>
            </a:r>
          </a:p>
          <a:p>
            <a:endParaRPr lang="en-US" altLang="zh-CN" b="0" i="0" dirty="0">
              <a:solidFill>
                <a:srgbClr val="333333"/>
              </a:solidFill>
              <a:effectLst/>
              <a:latin typeface="Georgia" panose="02040502050405020303" pitchFamily="18" charset="0"/>
            </a:endParaRPr>
          </a:p>
          <a:p>
            <a:r>
              <a:rPr lang="en" altLang="zh-CN" b="0" i="0" dirty="0">
                <a:solidFill>
                  <a:srgbClr val="333333"/>
                </a:solidFill>
                <a:effectLst/>
                <a:latin typeface="Georgia" panose="02040502050405020303" pitchFamily="18" charset="0"/>
              </a:rPr>
              <a:t>t</a:t>
            </a:r>
            <a:r>
              <a:rPr lang="zh-CN" altLang="en-US" b="0" i="0" dirty="0">
                <a:solidFill>
                  <a:srgbClr val="333333"/>
                </a:solidFill>
                <a:effectLst/>
                <a:latin typeface="Georgia" panose="02040502050405020303" pitchFamily="18" charset="0"/>
              </a:rPr>
              <a:t>分布随机邻域嵌入（</a:t>
            </a:r>
            <a:r>
              <a:rPr lang="en" altLang="zh-CN" b="0" i="0" dirty="0">
                <a:solidFill>
                  <a:srgbClr val="333333"/>
                </a:solidFill>
                <a:effectLst/>
                <a:latin typeface="Georgia" panose="02040502050405020303" pitchFamily="18" charset="0"/>
              </a:rPr>
              <a:t>t-SNE</a:t>
            </a:r>
            <a:r>
              <a:rPr lang="zh-CN" altLang="en" b="0"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是一种流行的统计降维和可视化方法。</a:t>
            </a:r>
            <a:endParaRPr lang="en-US" altLang="zh-CN" b="0" i="0" dirty="0">
              <a:solidFill>
                <a:srgbClr val="333333"/>
              </a:solidFill>
              <a:effectLst/>
              <a:latin typeface="Georgia" panose="02040502050405020303" pitchFamily="18" charset="0"/>
            </a:endParaRPr>
          </a:p>
          <a:p>
            <a:r>
              <a:rPr lang="zh-CN" altLang="en-US" b="0" i="0" dirty="0">
                <a:solidFill>
                  <a:srgbClr val="333333"/>
                </a:solidFill>
                <a:effectLst/>
                <a:latin typeface="Georgia" panose="02040502050405020303" pitchFamily="18" charset="0"/>
              </a:rPr>
              <a:t>数据集</a:t>
            </a:r>
            <a:r>
              <a:rPr lang="en" altLang="zh-CN" b="0" i="0" dirty="0">
                <a:solidFill>
                  <a:srgbClr val="333333"/>
                </a:solidFill>
                <a:effectLst/>
                <a:latin typeface="Georgia" panose="02040502050405020303" pitchFamily="18" charset="0"/>
              </a:rPr>
              <a:t>I</a:t>
            </a:r>
            <a:r>
              <a:rPr lang="zh-CN" altLang="en-US" b="0" i="0" dirty="0">
                <a:solidFill>
                  <a:srgbClr val="333333"/>
                </a:solidFill>
                <a:effectLst/>
                <a:latin typeface="Georgia" panose="02040502050405020303" pitchFamily="18" charset="0"/>
              </a:rPr>
              <a:t>中主题</a:t>
            </a:r>
            <a:r>
              <a:rPr lang="en-US" altLang="zh-CN" b="0" i="0" dirty="0">
                <a:solidFill>
                  <a:srgbClr val="333333"/>
                </a:solidFill>
                <a:effectLst/>
                <a:latin typeface="Georgia" panose="02040502050405020303" pitchFamily="18" charset="0"/>
              </a:rPr>
              <a:t>1</a:t>
            </a:r>
            <a:r>
              <a:rPr lang="zh-CN" altLang="en-US" b="0" i="0" dirty="0">
                <a:solidFill>
                  <a:srgbClr val="333333"/>
                </a:solidFill>
                <a:effectLst/>
                <a:latin typeface="Georgia" panose="02040502050405020303" pitchFamily="18" charset="0"/>
              </a:rPr>
              <a:t>在有无</a:t>
            </a:r>
            <a:r>
              <a:rPr lang="en" altLang="zh-CN" b="0" i="0" dirty="0">
                <a:solidFill>
                  <a:srgbClr val="333333"/>
                </a:solidFill>
                <a:effectLst/>
                <a:latin typeface="Georgia" panose="02040502050405020303" pitchFamily="18" charset="0"/>
              </a:rPr>
              <a:t>Transformer</a:t>
            </a:r>
            <a:r>
              <a:rPr lang="zh-CN" altLang="en-US" b="0" i="0" dirty="0">
                <a:solidFill>
                  <a:srgbClr val="333333"/>
                </a:solidFill>
                <a:effectLst/>
                <a:latin typeface="Georgia" panose="02040502050405020303" pitchFamily="18" charset="0"/>
              </a:rPr>
              <a:t>充分训练之后的特征分布</a:t>
            </a:r>
            <a:r>
              <a:rPr lang="zh-CN" altLang="en-US" b="0" i="0" u="none" strike="noStrike" dirty="0">
                <a:solidFill>
                  <a:srgbClr val="006699"/>
                </a:solidFill>
                <a:effectLst/>
                <a:latin typeface="Georgia" panose="02040502050405020303" pitchFamily="18" charset="0"/>
              </a:rPr>
              <a:t>如图</a:t>
            </a:r>
            <a:r>
              <a:rPr lang="en-US" altLang="zh-CN" b="0" i="0" u="none" strike="noStrike" dirty="0">
                <a:solidFill>
                  <a:srgbClr val="006699"/>
                </a:solidFill>
                <a:effectLst/>
                <a:latin typeface="Georgia" panose="02040502050405020303" pitchFamily="18" charset="0"/>
              </a:rPr>
              <a:t>7</a:t>
            </a:r>
            <a:r>
              <a:rPr lang="zh-CN" altLang="en-US" b="0" i="0" dirty="0">
                <a:solidFill>
                  <a:srgbClr val="333333"/>
                </a:solidFill>
                <a:effectLst/>
                <a:latin typeface="Georgia" panose="02040502050405020303" pitchFamily="18" charset="0"/>
              </a:rPr>
              <a:t>所示。</a:t>
            </a:r>
            <a:endParaRPr lang="en-US" altLang="zh-CN" b="0" i="0" dirty="0">
              <a:solidFill>
                <a:srgbClr val="333333"/>
              </a:solidFill>
              <a:effectLst/>
              <a:latin typeface="Georgia" panose="02040502050405020303" pitchFamily="18" charset="0"/>
            </a:endParaRPr>
          </a:p>
          <a:p>
            <a:r>
              <a:rPr lang="zh-CN" altLang="en-US" b="0" i="0" dirty="0">
                <a:solidFill>
                  <a:srgbClr val="333333"/>
                </a:solidFill>
                <a:effectLst/>
                <a:latin typeface="Georgia" panose="02040502050405020303" pitchFamily="18" charset="0"/>
              </a:rPr>
              <a:t>我们可以看到，对于训练数据，在没有</a:t>
            </a:r>
            <a:r>
              <a:rPr lang="en" altLang="zh-CN" b="0" i="0" dirty="0">
                <a:solidFill>
                  <a:srgbClr val="333333"/>
                </a:solidFill>
                <a:effectLst/>
                <a:latin typeface="Georgia" panose="02040502050405020303" pitchFamily="18" charset="0"/>
              </a:rPr>
              <a:t>Transformer</a:t>
            </a:r>
            <a:r>
              <a:rPr lang="zh-CN" altLang="en-US" b="0" i="0" dirty="0">
                <a:solidFill>
                  <a:srgbClr val="333333"/>
                </a:solidFill>
                <a:effectLst/>
                <a:latin typeface="Georgia" panose="02040502050405020303" pitchFamily="18" charset="0"/>
              </a:rPr>
              <a:t>的帮助下，不同类别的特征比较接近。加入</a:t>
            </a:r>
            <a:r>
              <a:rPr lang="en" altLang="zh-CN" b="0" i="0" dirty="0">
                <a:solidFill>
                  <a:srgbClr val="333333"/>
                </a:solidFill>
                <a:effectLst/>
                <a:latin typeface="Georgia" panose="02040502050405020303" pitchFamily="18" charset="0"/>
              </a:rPr>
              <a:t>Transformer</a:t>
            </a:r>
            <a:r>
              <a:rPr lang="zh-CN" altLang="en-US" b="0" i="0" dirty="0">
                <a:solidFill>
                  <a:srgbClr val="333333"/>
                </a:solidFill>
                <a:effectLst/>
                <a:latin typeface="Georgia" panose="02040502050405020303" pitchFamily="18" charset="0"/>
              </a:rPr>
              <a:t>之后，类别间距离变大，类别内距离变小，如图</a:t>
            </a:r>
            <a:r>
              <a:rPr lang="en-US" altLang="zh-CN" b="0" i="0" u="none" strike="noStrike" dirty="0">
                <a:solidFill>
                  <a:srgbClr val="006699"/>
                </a:solidFill>
                <a:effectLst/>
                <a:latin typeface="Georgia" panose="02040502050405020303" pitchFamily="18" charset="0"/>
              </a:rPr>
              <a:t>7</a:t>
            </a:r>
            <a:r>
              <a:rPr lang="zh-CN" altLang="en-US" b="0" i="0" u="none" strike="noStrike" dirty="0">
                <a:solidFill>
                  <a:srgbClr val="006699"/>
                </a:solidFill>
                <a:effectLst/>
                <a:latin typeface="Georgia" panose="02040502050405020303" pitchFamily="18" charset="0"/>
              </a:rPr>
              <a:t>（</a:t>
            </a:r>
            <a:r>
              <a:rPr lang="en" altLang="zh-CN" b="0" i="0" u="none" strike="noStrike" dirty="0">
                <a:solidFill>
                  <a:srgbClr val="006699"/>
                </a:solidFill>
                <a:effectLst/>
                <a:latin typeface="Georgia" panose="02040502050405020303" pitchFamily="18" charset="0"/>
              </a:rPr>
              <a:t>b</a:t>
            </a:r>
            <a:r>
              <a:rPr lang="zh-CN" altLang="en" b="0" i="0" u="none" strike="noStrike" dirty="0">
                <a:solidFill>
                  <a:srgbClr val="006699"/>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所示。另一方面，在没有</a:t>
            </a:r>
            <a:r>
              <a:rPr lang="en" altLang="zh-CN" b="0" i="0" dirty="0">
                <a:solidFill>
                  <a:srgbClr val="333333"/>
                </a:solidFill>
                <a:effectLst/>
                <a:latin typeface="Georgia" panose="02040502050405020303" pitchFamily="18" charset="0"/>
              </a:rPr>
              <a:t>Transformer</a:t>
            </a:r>
            <a:r>
              <a:rPr lang="zh-CN" altLang="en-US" b="0" i="0" dirty="0">
                <a:solidFill>
                  <a:srgbClr val="333333"/>
                </a:solidFill>
                <a:effectLst/>
                <a:latin typeface="Georgia" panose="02040502050405020303" pitchFamily="18" charset="0"/>
              </a:rPr>
              <a:t>的情况下，类别之间的混叠很明显，使得</a:t>
            </a:r>
            <a:r>
              <a:rPr lang="zh-CN" altLang="en-US" b="0" i="0" u="none" strike="noStrike" dirty="0">
                <a:solidFill>
                  <a:srgbClr val="006699"/>
                </a:solidFill>
                <a:effectLst/>
                <a:latin typeface="Georgia" panose="02040502050405020303" pitchFamily="18" charset="0"/>
              </a:rPr>
              <a:t>图</a:t>
            </a:r>
            <a:r>
              <a:rPr lang="en-US" altLang="zh-CN" b="0" i="0" u="none" strike="noStrike" dirty="0">
                <a:solidFill>
                  <a:srgbClr val="006699"/>
                </a:solidFill>
                <a:effectLst/>
                <a:latin typeface="Georgia" panose="02040502050405020303" pitchFamily="18" charset="0"/>
              </a:rPr>
              <a:t>7</a:t>
            </a:r>
            <a:r>
              <a:rPr lang="zh-CN" altLang="en-US" b="0" i="0" u="none" strike="noStrike" dirty="0">
                <a:solidFill>
                  <a:srgbClr val="006699"/>
                </a:solidFill>
                <a:effectLst/>
                <a:latin typeface="Georgia" panose="02040502050405020303" pitchFamily="18" charset="0"/>
              </a:rPr>
              <a:t>（</a:t>
            </a:r>
            <a:r>
              <a:rPr lang="en" altLang="zh-CN" b="0" i="0" u="none" strike="noStrike" dirty="0">
                <a:solidFill>
                  <a:srgbClr val="006699"/>
                </a:solidFill>
                <a:effectLst/>
                <a:latin typeface="Georgia" panose="02040502050405020303" pitchFamily="18" charset="0"/>
              </a:rPr>
              <a:t>d</a:t>
            </a:r>
            <a:r>
              <a:rPr lang="zh-CN" altLang="en" b="0" i="0" u="none" strike="noStrike" dirty="0">
                <a:solidFill>
                  <a:srgbClr val="006699"/>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中的类别边界更加清晰。</a:t>
            </a:r>
            <a:endParaRPr lang="en-US" altLang="zh-CN" b="0" i="0" dirty="0">
              <a:solidFill>
                <a:srgbClr val="333333"/>
              </a:solidFill>
              <a:effectLst/>
              <a:latin typeface="Georgia" panose="02040502050405020303" pitchFamily="18" charset="0"/>
            </a:endParaRPr>
          </a:p>
          <a:p>
            <a:endParaRPr lang="en-US" altLang="zh-CN" b="0" i="0" dirty="0">
              <a:solidFill>
                <a:srgbClr val="333333"/>
              </a:solidFill>
              <a:effectLst/>
              <a:latin typeface="Georgia" panose="02040502050405020303" pitchFamily="18" charset="0"/>
            </a:endParaRPr>
          </a:p>
          <a:p>
            <a:r>
              <a:rPr lang="en-US" altLang="zh-CN" b="0" i="0" dirty="0">
                <a:solidFill>
                  <a:srgbClr val="333333"/>
                </a:solidFill>
                <a:effectLst/>
                <a:latin typeface="Georgia" panose="02040502050405020303" pitchFamily="18" charset="0"/>
              </a:rPr>
              <a:t>---</a:t>
            </a:r>
            <a:endParaRPr lang="en-US" altLang="zh-CN" b="0" i="0" dirty="0">
              <a:solidFill>
                <a:srgbClr val="666666"/>
              </a:solidFill>
              <a:effectLst/>
              <a:latin typeface="Verdana" panose="020B0604030504040204" pitchFamily="34" charset="0"/>
            </a:endParaRPr>
          </a:p>
          <a:p>
            <a:endParaRPr lang="en-US" altLang="zh-CN" b="0" i="0" dirty="0">
              <a:solidFill>
                <a:srgbClr val="666666"/>
              </a:solidFill>
              <a:effectLst/>
              <a:latin typeface="Verdana" panose="020B0604030504040204" pitchFamily="34" charset="0"/>
            </a:endParaRPr>
          </a:p>
          <a:p>
            <a:endParaRPr lang="en-US" altLang="zh-CN" b="0" i="0" dirty="0">
              <a:solidFill>
                <a:srgbClr val="666666"/>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融合多模态神经成像技术：结合功能磁共振成像（</a:t>
            </a:r>
            <a:r>
              <a:rPr kumimoji="1" lang="en" altLang="zh-CN" dirty="0"/>
              <a:t>fMRI</a:t>
            </a:r>
            <a:r>
              <a:rPr kumimoji="1" lang="zh-CN" altLang="en" dirty="0"/>
              <a:t>）、</a:t>
            </a:r>
            <a:r>
              <a:rPr kumimoji="1" lang="zh-CN" altLang="en-US" dirty="0"/>
              <a:t>脑磁图（</a:t>
            </a:r>
            <a:r>
              <a:rPr kumimoji="1" lang="en" altLang="zh-CN" dirty="0"/>
              <a:t>MEG</a:t>
            </a:r>
            <a:r>
              <a:rPr kumimoji="1" lang="zh-CN" altLang="en" dirty="0"/>
              <a:t>）</a:t>
            </a:r>
            <a:r>
              <a:rPr kumimoji="1" lang="zh-CN" altLang="en-US" dirty="0"/>
              <a:t>等技术，提供更全面的大脑信息。</a:t>
            </a:r>
          </a:p>
          <a:p>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15</a:t>
            </a:fld>
            <a:endParaRPr lang="zh-CN" altLang="en-US"/>
          </a:p>
        </p:txBody>
      </p:sp>
    </p:spTree>
    <p:extLst>
      <p:ext uri="{BB962C8B-B14F-4D97-AF65-F5344CB8AC3E}">
        <p14:creationId xmlns:p14="http://schemas.microsoft.com/office/powerpoint/2010/main" val="569637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8152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b="1" i="0" dirty="0">
                <a:solidFill>
                  <a:srgbClr val="191B1F"/>
                </a:solidFill>
                <a:effectLst/>
                <a:latin typeface="-apple-system"/>
              </a:rPr>
              <a:t>双光子钙成像数据处理</a:t>
            </a:r>
            <a:r>
              <a:rPr lang="en-US" altLang="zh-CN" sz="2800" b="1" i="0" dirty="0">
                <a:solidFill>
                  <a:srgbClr val="191B1F"/>
                </a:solidFill>
                <a:effectLst/>
                <a:latin typeface="-apple-system"/>
              </a:rPr>
              <a:t>——</a:t>
            </a:r>
            <a:r>
              <a:rPr lang="en" altLang="zh-CN" sz="2800" b="1" i="0" dirty="0">
                <a:solidFill>
                  <a:srgbClr val="191B1F"/>
                </a:solidFill>
                <a:effectLst/>
                <a:latin typeface="-apple-system"/>
              </a:rPr>
              <a:t>Suite2p</a:t>
            </a:r>
            <a:r>
              <a:rPr lang="zh-CN" altLang="en" sz="2800" b="1" i="0" dirty="0">
                <a:solidFill>
                  <a:srgbClr val="191B1F"/>
                </a:solidFill>
                <a:effectLst/>
                <a:latin typeface="-apple-system"/>
              </a:rPr>
              <a:t>（</a:t>
            </a:r>
            <a:r>
              <a:rPr lang="zh-CN" altLang="en-US" sz="2800" b="1" i="0" dirty="0">
                <a:solidFill>
                  <a:srgbClr val="191B1F"/>
                </a:solidFill>
                <a:effectLst/>
                <a:latin typeface="-apple-system"/>
              </a:rPr>
              <a:t>安装篇</a:t>
            </a:r>
            <a:endParaRPr lang="en-US" altLang="zh-CN" sz="2800" b="1" i="0" dirty="0">
              <a:solidFill>
                <a:srgbClr val="191B1F"/>
              </a:solidFill>
              <a:effectLst/>
              <a:latin typeface="-apple-system"/>
            </a:endParaRPr>
          </a:p>
          <a:p>
            <a:pPr algn="l"/>
            <a:r>
              <a:rPr lang="zh-CN" altLang="en-US" sz="4000" b="1" i="0" dirty="0">
                <a:solidFill>
                  <a:srgbClr val="191B1F"/>
                </a:solidFill>
                <a:effectLst/>
                <a:latin typeface="-apple-system"/>
              </a:rPr>
              <a:t>图像配准、细胞识别和、提取钙信号（浓度激发荧光）以及</a:t>
            </a:r>
            <a:r>
              <a:rPr lang="en" altLang="zh-CN" sz="4000" b="1" i="0" dirty="0">
                <a:solidFill>
                  <a:srgbClr val="191B1F"/>
                </a:solidFill>
                <a:effectLst/>
                <a:latin typeface="-apple-system"/>
              </a:rPr>
              <a:t>Spike</a:t>
            </a:r>
            <a:r>
              <a:rPr lang="zh-CN" altLang="en-US" sz="4000" b="1" i="0" dirty="0">
                <a:solidFill>
                  <a:srgbClr val="191B1F"/>
                </a:solidFill>
                <a:effectLst/>
                <a:latin typeface="-apple-system"/>
              </a:rPr>
              <a:t>检测</a:t>
            </a:r>
            <a:r>
              <a:rPr lang="zh-CN" altLang="en-US" sz="4000" b="0" i="0" dirty="0">
                <a:solidFill>
                  <a:srgbClr val="191B1F"/>
                </a:solidFill>
                <a:effectLst/>
                <a:latin typeface="-apple-system"/>
              </a:rPr>
              <a:t>。</a:t>
            </a:r>
            <a:endParaRPr lang="en-US" altLang="zh-CN" sz="4000" b="0" i="0" dirty="0">
              <a:solidFill>
                <a:srgbClr val="191B1F"/>
              </a:solidFill>
              <a:effectLst/>
              <a:latin typeface="-apple-system"/>
            </a:endParaRPr>
          </a:p>
          <a:p>
            <a:pPr algn="l"/>
            <a:endParaRPr lang="en-US" altLang="zh-CN" sz="4000"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小鼠可以自由在一个空气浮动的球上奔跑。小鼠在进行成像前会被训练在球上跑动数次。在录制的第一天，选择了一个视野，使得可以观察到大量神经元，并且有清晰的钙转换。</a:t>
            </a:r>
            <a:endParaRPr lang="en-US" altLang="zh-CN" sz="4000" b="0" i="0" dirty="0">
              <a:solidFill>
                <a:srgbClr val="191B1F"/>
              </a:solidFill>
              <a:effectLst/>
              <a:latin typeface="-apple-system"/>
            </a:endParaRPr>
          </a:p>
          <a:p>
            <a:pPr algn="l"/>
            <a:endParaRPr lang="en-US" altLang="zh-CN" sz="4000" b="0" i="0" dirty="0">
              <a:solidFill>
                <a:srgbClr val="191B1F"/>
              </a:solidFill>
              <a:effectLst/>
              <a:latin typeface="-apple-system"/>
            </a:endParaRPr>
          </a:p>
          <a:p>
            <a:pPr algn="l"/>
            <a:r>
              <a:rPr lang="zh-CN" altLang="en-US" sz="4000" b="0" i="0" dirty="0">
                <a:solidFill>
                  <a:srgbClr val="191B1F"/>
                </a:solidFill>
                <a:effectLst/>
                <a:latin typeface="-apple-system"/>
              </a:rPr>
              <a:t>钙离子在很多生理活动中都发挥着重要作用，除了在肌肉细胞收缩中扮演着重要角色，钙离子也是</a:t>
            </a:r>
            <a:r>
              <a:rPr lang="zh-CN" altLang="en-US" sz="4000" b="1" i="0" dirty="0">
                <a:solidFill>
                  <a:srgbClr val="191B1F"/>
                </a:solidFill>
                <a:effectLst/>
                <a:latin typeface="-apple-system"/>
              </a:rPr>
              <a:t>神经元活动</a:t>
            </a:r>
            <a:r>
              <a:rPr lang="zh-CN" altLang="en-US" sz="4000" b="0" i="0" dirty="0">
                <a:solidFill>
                  <a:srgbClr val="191B1F"/>
                </a:solidFill>
                <a:effectLst/>
                <a:latin typeface="-apple-system"/>
              </a:rPr>
              <a:t>的重要“风向标”之一：当神经元膜电位发生去极化，产生的动作电位传导到神经元轴突末梢时，细胞膜上的电压门控钙离子通道打开，大量钙离子内流，包含神经递质的囊泡由突触前膜释放至后膜，下游神经元就得以接受到上游的信号。</a:t>
            </a:r>
            <a:endParaRPr lang="zh-CN" altLang="en-US" sz="2800" b="1" i="0" dirty="0">
              <a:solidFill>
                <a:srgbClr val="191B1F"/>
              </a:solidFill>
              <a:effectLst/>
              <a:latin typeface="-apple-system"/>
            </a:endParaRPr>
          </a:p>
        </p:txBody>
      </p:sp>
    </p:spTree>
    <p:extLst>
      <p:ext uri="{BB962C8B-B14F-4D97-AF65-F5344CB8AC3E}">
        <p14:creationId xmlns:p14="http://schemas.microsoft.com/office/powerpoint/2010/main" val="1649353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err="1">
                <a:solidFill>
                  <a:srgbClr val="000000"/>
                </a:solidFill>
                <a:effectLst/>
                <a:latin typeface="Times New Roman" panose="02020603050405020304" pitchFamily="18" charset="0"/>
                <a:ea typeface="仿宋" panose="02010609060101010101" pitchFamily="49" charset="-122"/>
              </a:rPr>
              <a:t>Facemap</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跟踪的关键点捕获了可识别的口腔面部行为，例如眨眼（图</a:t>
            </a:r>
            <a:r>
              <a:rPr lang="en-US" altLang="zh-CN" sz="1800" dirty="0">
                <a:solidFill>
                  <a:srgbClr val="000000"/>
                </a:solidFill>
                <a:effectLst/>
                <a:latin typeface="Times New Roman" panose="02020603050405020304" pitchFamily="18" charset="0"/>
                <a:ea typeface="仿宋" panose="02010609060101010101" pitchFamily="49" charset="-122"/>
              </a:rPr>
              <a:t>1f</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）、舔动（图</a:t>
            </a:r>
            <a:r>
              <a:rPr lang="en-US" altLang="zh-CN" sz="1800" dirty="0">
                <a:solidFill>
                  <a:srgbClr val="000000"/>
                </a:solidFill>
                <a:effectLst/>
                <a:latin typeface="Times New Roman" panose="02020603050405020304" pitchFamily="18" charset="0"/>
                <a:ea typeface="仿宋" panose="02010609060101010101" pitchFamily="49" charset="-122"/>
              </a:rPr>
              <a:t>1g</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）和嗅探（图</a:t>
            </a:r>
            <a:r>
              <a:rPr lang="en-US" altLang="zh-CN" sz="1800" dirty="0">
                <a:solidFill>
                  <a:srgbClr val="000000"/>
                </a:solidFill>
                <a:effectLst/>
                <a:latin typeface="Times New Roman" panose="02020603050405020304" pitchFamily="18" charset="0"/>
                <a:ea typeface="仿宋" panose="02010609060101010101" pitchFamily="49" charset="-122"/>
              </a:rPr>
              <a:t>1h</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），以及其他口腔面部行为。</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在神经记录中，使用了图</a:t>
            </a:r>
            <a:r>
              <a:rPr lang="en-US" altLang="zh-CN" sz="1800" dirty="0">
                <a:solidFill>
                  <a:srgbClr val="000000"/>
                </a:solidFill>
                <a:effectLst/>
                <a:latin typeface="Times New Roman" panose="02020603050405020304" pitchFamily="18" charset="0"/>
                <a:ea typeface="仿宋" panose="02010609060101010101" pitchFamily="49" charset="-122"/>
              </a:rPr>
              <a:t>1c</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中的摄像头视图，因此口腔关键点未包括在分析中，因为它们不可见。</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因此，在本研究的其余部分中，我们使用眼睛、触须和鼻子关键点来描述行为和神经活动的方面。</a:t>
            </a: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首先，我们调查了口腔面部关键点的时间尺度。为此，我们建立了一个自回归模型来预测未来每个关键点的位置（预测如图</a:t>
            </a:r>
            <a:r>
              <a:rPr lang="en-US" altLang="zh-CN" sz="1800" dirty="0">
                <a:solidFill>
                  <a:srgbClr val="000000"/>
                </a:solidFill>
                <a:effectLst/>
                <a:latin typeface="Times New Roman" panose="02020603050405020304" pitchFamily="18" charset="0"/>
                <a:ea typeface="仿宋" panose="02010609060101010101" pitchFamily="49" charset="-122"/>
              </a:rPr>
              <a:t>1i</a:t>
            </a:r>
            <a:r>
              <a:rPr lang="zh-CN" altLang="zh-CN" sz="1800" dirty="0">
                <a:solidFill>
                  <a:srgbClr val="000000"/>
                </a:solidFill>
                <a:effectLst/>
                <a:latin typeface="Times New Roman" panose="02020603050405020304" pitchFamily="18" charset="0"/>
                <a:ea typeface="仿宋" panose="02010609060101010101" pitchFamily="49" charset="-122"/>
                <a:cs typeface="Times New Roman" panose="02020603050405020304" pitchFamily="18" charset="0"/>
              </a:rPr>
              <a:t>所示）。</a:t>
            </a:r>
            <a:r>
              <a:rPr lang="zh-CN" altLang="zh-CN" sz="2800" dirty="0">
                <a:effectLst/>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88166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panose="020B0400000000000000" pitchFamily="34" charset="-122"/>
                <a:ea typeface="PingFang SC" panose="020B0400000000000000" pitchFamily="34" charset="-122"/>
              </a:rPr>
              <a:t>基于运动想象的</a:t>
            </a:r>
            <a:r>
              <a:rPr lang="en" altLang="zh-CN" b="0" i="0" dirty="0">
                <a:solidFill>
                  <a:srgbClr val="333333"/>
                </a:solidFill>
                <a:effectLst/>
                <a:latin typeface="PingFang SC" panose="020B0400000000000000" pitchFamily="34" charset="-122"/>
                <a:ea typeface="PingFang SC" panose="020B0400000000000000" pitchFamily="34" charset="-122"/>
              </a:rPr>
              <a:t>BCI</a:t>
            </a:r>
            <a:r>
              <a:rPr lang="zh-CN" altLang="en-US" b="0" i="0" dirty="0">
                <a:solidFill>
                  <a:srgbClr val="333333"/>
                </a:solidFill>
                <a:effectLst/>
                <a:latin typeface="PingFang SC" panose="020B0400000000000000" pitchFamily="34" charset="-122"/>
                <a:ea typeface="PingFang SC" panose="020B0400000000000000" pitchFamily="34" charset="-122"/>
              </a:rPr>
              <a:t>系统：肢体运动的执行和想象会影响大脑特定区域感觉运动皮层的节律活动的变化。</a:t>
            </a:r>
            <a:endParaRPr lang="en-US" altLang="zh-CN" b="0" i="0" dirty="0">
              <a:solidFill>
                <a:srgbClr val="333333"/>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panose="020B0400000000000000" pitchFamily="34" charset="-122"/>
                <a:ea typeface="PingFang SC" panose="020B0400000000000000" pitchFamily="34" charset="-122"/>
              </a:rPr>
              <a:t>比如对于左手的想象动作会导致大脑右半球激活强烈，右手的想象动作会导致大脑左半球激活强烈，而脚的想象动作会导致大脑顶部激发强烈。</a:t>
            </a:r>
            <a:endParaRPr lang="en-US" altLang="zh-CN" b="0" i="0" dirty="0">
              <a:solidFill>
                <a:srgbClr val="333333"/>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panose="020B0400000000000000" pitchFamily="34" charset="-122"/>
                <a:ea typeface="PingFang SC" panose="020B0400000000000000" pitchFamily="34" charset="-122"/>
              </a:rPr>
              <a:t>根据这些特征可以把运动想象转化成输出指令，用于</a:t>
            </a:r>
            <a:r>
              <a:rPr lang="en" altLang="zh-CN" b="0" i="0" dirty="0">
                <a:solidFill>
                  <a:srgbClr val="333333"/>
                </a:solidFill>
                <a:effectLst/>
                <a:latin typeface="PingFang SC" panose="020B0400000000000000" pitchFamily="34" charset="-122"/>
                <a:ea typeface="PingFang SC" panose="020B0400000000000000" pitchFamily="34" charset="-122"/>
              </a:rPr>
              <a:t>BCI</a:t>
            </a:r>
            <a:r>
              <a:rPr lang="zh-CN" altLang="en-US" b="0" i="0" dirty="0">
                <a:solidFill>
                  <a:srgbClr val="333333"/>
                </a:solidFill>
                <a:effectLst/>
                <a:latin typeface="PingFang SC" panose="020B0400000000000000" pitchFamily="34" charset="-122"/>
                <a:ea typeface="PingFang SC" panose="020B0400000000000000" pitchFamily="34" charset="-122"/>
              </a:rPr>
              <a:t>系统的控制。</a:t>
            </a:r>
          </a:p>
          <a:p>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5</a:t>
            </a:fld>
            <a:endParaRPr lang="zh-CN" altLang="en-US"/>
          </a:p>
        </p:txBody>
      </p:sp>
    </p:spTree>
    <p:extLst>
      <p:ext uri="{BB962C8B-B14F-4D97-AF65-F5344CB8AC3E}">
        <p14:creationId xmlns:p14="http://schemas.microsoft.com/office/powerpoint/2010/main" val="21805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2E2E2E"/>
                </a:solidFill>
                <a:effectLst/>
                <a:latin typeface="Elsevier Sans"/>
              </a:rPr>
              <a:t>功能性磁共振成像 </a:t>
            </a:r>
            <a:r>
              <a:rPr lang="en-US" altLang="zh-CN" b="0" i="0" dirty="0">
                <a:solidFill>
                  <a:srgbClr val="2E2E2E"/>
                </a:solidFill>
                <a:effectLst/>
                <a:latin typeface="Elsevier Sans"/>
              </a:rPr>
              <a:t>(</a:t>
            </a:r>
            <a:r>
              <a:rPr lang="en" altLang="zh-CN" b="0" i="0" dirty="0">
                <a:solidFill>
                  <a:srgbClr val="2E2E2E"/>
                </a:solidFill>
                <a:effectLst/>
                <a:latin typeface="Elsevier Sans"/>
              </a:rPr>
              <a:t>fMRI)</a:t>
            </a:r>
            <a:r>
              <a:rPr lang="zh-CN" altLang="en" b="0" i="0" dirty="0">
                <a:solidFill>
                  <a:srgbClr val="2E2E2E"/>
                </a:solidFill>
                <a:effectLst/>
                <a:latin typeface="Elsevier Sans"/>
              </a:rPr>
              <a:t>、</a:t>
            </a:r>
            <a:r>
              <a:rPr lang="zh-CN" altLang="en-US" b="0" i="0" dirty="0">
                <a:solidFill>
                  <a:srgbClr val="2E2E2E"/>
                </a:solidFill>
                <a:effectLst/>
                <a:latin typeface="Elsevier Sans"/>
              </a:rPr>
              <a:t>近红外光谱和正电子发射断层扫描</a:t>
            </a:r>
            <a:endParaRPr lang="en-US" altLang="zh-CN" b="0" i="0" dirty="0">
              <a:solidFill>
                <a:srgbClr val="2E2E2E"/>
              </a:solidFill>
              <a:effectLst/>
              <a:latin typeface="Elsevier Sans"/>
            </a:endParaRPr>
          </a:p>
          <a:p>
            <a:r>
              <a:rPr lang="zh-CN" altLang="en-US" b="0" i="0" dirty="0">
                <a:solidFill>
                  <a:srgbClr val="2E2E2E"/>
                </a:solidFill>
                <a:effectLst/>
                <a:latin typeface="Elsevier Sans"/>
              </a:rPr>
              <a:t>然而，最成功且最常用的组合是与脑电图的组合，因为它是一种广泛使用的方法，比其他神经成像技术便宜</a:t>
            </a:r>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6</a:t>
            </a:fld>
            <a:endParaRPr lang="zh-CN" altLang="en-US"/>
          </a:p>
        </p:txBody>
      </p:sp>
    </p:spTree>
    <p:extLst>
      <p:ext uri="{BB962C8B-B14F-4D97-AF65-F5344CB8AC3E}">
        <p14:creationId xmlns:p14="http://schemas.microsoft.com/office/powerpoint/2010/main" val="287090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1.EEG信号的数据本质</a:t>
            </a:r>
          </a:p>
          <a:p>
            <a:r>
              <a:rPr lang="zh-CN" altLang="en-US" dirty="0"/>
              <a:t>1）原始的EEG数据是由很多个样本点数所构成的一个有限的离散的时间序列数据。至于样本点数的多少，则由采样率所决定，比如采样率为1000Hz，那么每秒就有1000个数据样本点。</a:t>
            </a:r>
          </a:p>
          <a:p>
            <a:r>
              <a:rPr lang="zh-CN" altLang="en-US" dirty="0"/>
              <a:t>2）每个样本点数据代表的是脑电波幅的大小，物理学上称为电压值，单位为伏特（V），由于脑电信号通常较弱，所以更常使用的单位为微伏（uV）。</a:t>
            </a:r>
          </a:p>
        </p:txBody>
      </p:sp>
      <p:sp>
        <p:nvSpPr>
          <p:cNvPr id="4" name="灯片编号占位符 3"/>
          <p:cNvSpPr>
            <a:spLocks noGrp="1"/>
          </p:cNvSpPr>
          <p:nvPr>
            <p:ph type="sldNum" sz="quarter" idx="5"/>
          </p:nvPr>
        </p:nvSpPr>
        <p:spPr/>
        <p:txBody>
          <a:bodyPr/>
          <a:lstStyle/>
          <a:p>
            <a:fld id="{0B688018-625C-4FF2-BD5E-B97863A7A7E4}" type="slidenum">
              <a:rPr lang="zh-CN" altLang="en-US" smtClean="0"/>
              <a:t>7</a:t>
            </a:fld>
            <a:endParaRPr lang="zh-CN" altLang="en-US"/>
          </a:p>
        </p:txBody>
      </p:sp>
    </p:spTree>
    <p:extLst>
      <p:ext uri="{BB962C8B-B14F-4D97-AF65-F5344CB8AC3E}">
        <p14:creationId xmlns:p14="http://schemas.microsoft.com/office/powerpoint/2010/main" val="2054307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8</a:t>
            </a:fld>
            <a:endParaRPr lang="zh-CN" altLang="en-US"/>
          </a:p>
        </p:txBody>
      </p:sp>
    </p:spTree>
    <p:extLst>
      <p:ext uri="{BB962C8B-B14F-4D97-AF65-F5344CB8AC3E}">
        <p14:creationId xmlns:p14="http://schemas.microsoft.com/office/powerpoint/2010/main" val="2619998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尽管EEG具有非侵入性、时域分辨率高等优点，但它在信号处理和分析方面仍面临一些挑战：</a:t>
            </a:r>
            <a:endParaRPr lang="en-US" altLang="zh-CN" dirty="0"/>
          </a:p>
          <a:p>
            <a:endParaRPr lang="en-US" altLang="zh-CN" dirty="0"/>
          </a:p>
          <a:p>
            <a:r>
              <a:rPr lang="zh-CN" altLang="en-US" dirty="0"/>
              <a:t>信噪比：</a:t>
            </a:r>
            <a:r>
              <a:rPr lang="en" altLang="zh-CN" sz="1200" b="0" i="0" dirty="0">
                <a:solidFill>
                  <a:srgbClr val="191B1F"/>
                </a:solidFill>
                <a:effectLst/>
                <a:latin typeface="-apple-system"/>
              </a:rPr>
              <a:t>EEG</a:t>
            </a:r>
            <a:r>
              <a:rPr lang="zh-CN" altLang="en-US" sz="1200" b="0" i="0" dirty="0">
                <a:solidFill>
                  <a:srgbClr val="191B1F"/>
                </a:solidFill>
                <a:effectLst/>
                <a:latin typeface="-apple-system"/>
              </a:rPr>
              <a:t>信号中会掺杂着与脑活动无关的电信号。</a:t>
            </a:r>
            <a:endParaRPr lang="en-US" altLang="zh-CN" sz="1200" b="0" i="0" dirty="0">
              <a:solidFill>
                <a:srgbClr val="191B1F"/>
              </a:solidFill>
              <a:effectLst/>
              <a:latin typeface="-apple-system"/>
            </a:endParaRPr>
          </a:p>
          <a:p>
            <a:endParaRPr lang="en-US" altLang="zh-CN" sz="1200" b="0" i="0" dirty="0">
              <a:solidFill>
                <a:srgbClr val="191B1F"/>
              </a:solidFill>
              <a:effectLst/>
              <a:latin typeface="-apple-system"/>
            </a:endParaRPr>
          </a:p>
          <a:p>
            <a:r>
              <a:rPr lang="zh-CN" altLang="en-US" sz="1200" b="0" i="0" dirty="0">
                <a:solidFill>
                  <a:srgbClr val="535861"/>
                </a:solidFill>
                <a:effectLst/>
                <a:latin typeface="-apple-system"/>
              </a:rPr>
              <a:t>前者可以通过精心设计记录系统和严格遵守记录程序来尽可能地避免</a:t>
            </a:r>
            <a:endParaRPr lang="en-US" altLang="zh-CN" sz="1200" b="0" i="0" dirty="0">
              <a:solidFill>
                <a:srgbClr val="535861"/>
              </a:solidFill>
              <a:effectLst/>
              <a:latin typeface="-apple-system"/>
            </a:endParaRPr>
          </a:p>
          <a:p>
            <a:endParaRPr lang="en-US" altLang="zh-CN" dirty="0"/>
          </a:p>
          <a:p>
            <a:r>
              <a:rPr lang="zh-CN" altLang="en-US" sz="1200" b="0" i="0" dirty="0">
                <a:solidFill>
                  <a:srgbClr val="535861"/>
                </a:solidFill>
                <a:effectLst/>
                <a:latin typeface="-apple-system"/>
              </a:rPr>
              <a:t>来自于被试体内的一些生理活动，如眼电伪迹</a:t>
            </a:r>
            <a:r>
              <a:rPr lang="zh-CN" altLang="en" sz="1200" b="0" i="0" dirty="0">
                <a:solidFill>
                  <a:srgbClr val="535861"/>
                </a:solidFill>
                <a:effectLst/>
                <a:latin typeface="-apple-system"/>
              </a:rPr>
              <a:t>，</a:t>
            </a:r>
            <a:r>
              <a:rPr lang="zh-CN" altLang="en-US" sz="1200" b="0" i="0" dirty="0">
                <a:solidFill>
                  <a:srgbClr val="535861"/>
                </a:solidFill>
                <a:effectLst/>
                <a:latin typeface="-apple-system"/>
              </a:rPr>
              <a:t>舌电伪迹</a:t>
            </a:r>
            <a:r>
              <a:rPr lang="zh-CN" altLang="en" sz="1200" b="0" i="0" dirty="0">
                <a:solidFill>
                  <a:srgbClr val="535861"/>
                </a:solidFill>
                <a:effectLst/>
                <a:latin typeface="-apple-system"/>
              </a:rPr>
              <a:t>、</a:t>
            </a:r>
            <a:r>
              <a:rPr lang="zh-CN" altLang="en-US" sz="1200" b="0" i="0" u="none" strike="noStrike" dirty="0">
                <a:solidFill>
                  <a:srgbClr val="09408E"/>
                </a:solidFill>
                <a:effectLst/>
                <a:latin typeface="-apple-system"/>
                <a:hlinkClick r:id="rId3"/>
              </a:rPr>
              <a:t>肌电伪迹</a:t>
            </a:r>
            <a:r>
              <a:rPr lang="zh-CN" altLang="en" sz="1200" b="0" i="0" dirty="0">
                <a:solidFill>
                  <a:srgbClr val="535861"/>
                </a:solidFill>
                <a:effectLst/>
                <a:latin typeface="-apple-system"/>
              </a:rPr>
              <a:t>、</a:t>
            </a:r>
            <a:r>
              <a:rPr lang="zh-CN" altLang="en-US" sz="1200" b="0" i="0" dirty="0">
                <a:solidFill>
                  <a:srgbClr val="535861"/>
                </a:solidFill>
                <a:effectLst/>
                <a:latin typeface="-apple-system"/>
              </a:rPr>
              <a:t>脉搏伪迹和出汗伪迹等，则比较难以去除</a:t>
            </a:r>
            <a:endParaRPr lang="en-US" altLang="zh-CN" sz="1200" b="0" i="0" dirty="0">
              <a:solidFill>
                <a:srgbClr val="535861"/>
              </a:solidFill>
              <a:effectLst/>
              <a:latin typeface="-apple-system"/>
            </a:endParaRPr>
          </a:p>
          <a:p>
            <a:endParaRPr lang="en-US" altLang="zh-CN" sz="1200" b="0" i="0" dirty="0">
              <a:solidFill>
                <a:srgbClr val="535861"/>
              </a:solidFill>
              <a:effectLst/>
              <a:latin typeface="-apple-system"/>
            </a:endParaRPr>
          </a:p>
          <a:p>
            <a:r>
              <a:rPr lang="en-US" altLang="zh-CN" sz="1200" b="0" i="0" dirty="0">
                <a:solidFill>
                  <a:srgbClr val="535861"/>
                </a:solidFill>
                <a:effectLst/>
                <a:latin typeface="-apple-system"/>
              </a:rPr>
              <a:t>---</a:t>
            </a:r>
          </a:p>
          <a:p>
            <a:endParaRPr lang="en-US" altLang="zh-CN" sz="1200" b="0" i="0" dirty="0">
              <a:solidFill>
                <a:srgbClr val="53586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脑电图的优点是它具有良好的时间分辨率。</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在一秒钟内，可以在不同传感器上拍摄上千张电子活动的快照</a:t>
            </a:r>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9</a:t>
            </a:fld>
            <a:endParaRPr lang="zh-CN" altLang="en-US"/>
          </a:p>
        </p:txBody>
      </p:sp>
    </p:spTree>
    <p:extLst>
      <p:ext uri="{BB962C8B-B14F-4D97-AF65-F5344CB8AC3E}">
        <p14:creationId xmlns:p14="http://schemas.microsoft.com/office/powerpoint/2010/main" val="225684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 altLang="zh-CN" b="0" i="0" u="none" strike="noStrike" dirty="0">
                <a:solidFill>
                  <a:srgbClr val="34495E"/>
                </a:solidFill>
                <a:effectLst/>
                <a:latin typeface="Ubuntu" panose="020B0504030602030204" pitchFamily="34" charset="0"/>
              </a:rPr>
              <a:t>ICA </a:t>
            </a:r>
            <a:r>
              <a:rPr lang="zh-CN" altLang="en-US" b="0" i="0" u="none" strike="noStrike" dirty="0">
                <a:solidFill>
                  <a:srgbClr val="34495E"/>
                </a:solidFill>
                <a:effectLst/>
                <a:latin typeface="Ubuntu" panose="020B0504030602030204" pitchFamily="34" charset="0"/>
              </a:rPr>
              <a:t>可能是最流行的 </a:t>
            </a:r>
            <a:r>
              <a:rPr lang="en" altLang="zh-CN" b="0" i="0" u="none" strike="noStrike" dirty="0">
                <a:solidFill>
                  <a:srgbClr val="34495E"/>
                </a:solidFill>
                <a:effectLst/>
                <a:latin typeface="Ubuntu" panose="020B0504030602030204" pitchFamily="34" charset="0"/>
              </a:rPr>
              <a:t>BSS </a:t>
            </a:r>
            <a:r>
              <a:rPr lang="zh-CN" altLang="en-US" b="0" i="0" u="none" strike="noStrike" dirty="0">
                <a:solidFill>
                  <a:srgbClr val="34495E"/>
                </a:solidFill>
                <a:effectLst/>
                <a:latin typeface="Ubuntu" panose="020B0504030602030204" pitchFamily="34" charset="0"/>
              </a:rPr>
              <a:t>方法，用于从 </a:t>
            </a:r>
            <a:r>
              <a:rPr lang="en" altLang="zh-CN" b="0" i="0" u="none" strike="noStrike" dirty="0">
                <a:solidFill>
                  <a:srgbClr val="34495E"/>
                </a:solidFill>
                <a:effectLst/>
                <a:latin typeface="Ubuntu" panose="020B0504030602030204" pitchFamily="34" charset="0"/>
              </a:rPr>
              <a:t>EEG </a:t>
            </a:r>
            <a:r>
              <a:rPr lang="zh-CN" altLang="en-US" b="0" i="0" u="none" strike="noStrike" dirty="0">
                <a:solidFill>
                  <a:srgbClr val="34495E"/>
                </a:solidFill>
                <a:effectLst/>
                <a:latin typeface="Ubuntu" panose="020B0504030602030204" pitchFamily="34" charset="0"/>
              </a:rPr>
              <a:t>数据中去除伪影</a:t>
            </a:r>
            <a:endParaRPr lang="en" altLang="zh-CN" b="0" i="0" u="none" strike="noStrike" dirty="0">
              <a:solidFill>
                <a:srgbClr val="34495E"/>
              </a:solidFill>
              <a:effectLst/>
              <a:latin typeface="Ubuntu" panose="020F0502020204030204" pitchFamily="34" charset="0"/>
            </a:endParaRPr>
          </a:p>
          <a:p>
            <a:endParaRPr lang="en" altLang="zh-CN" b="0" i="0" u="none" strike="noStrike" dirty="0">
              <a:solidFill>
                <a:srgbClr val="34495E"/>
              </a:solidFill>
              <a:effectLst/>
              <a:latin typeface="Ubuntu" panose="020F0502020204030204" pitchFamily="34" charset="0"/>
            </a:endParaRPr>
          </a:p>
          <a:p>
            <a:r>
              <a:rPr lang="en" altLang="zh-CN" b="0" i="0" u="none" strike="noStrike" dirty="0">
                <a:solidFill>
                  <a:srgbClr val="34495E"/>
                </a:solidFill>
                <a:effectLst/>
                <a:latin typeface="Ubuntu" panose="020F0502020204030204" pitchFamily="34" charset="0"/>
              </a:rPr>
              <a:t>ICA </a:t>
            </a:r>
            <a:r>
              <a:rPr lang="zh-CN" altLang="en-US" b="0" i="0" u="none" strike="noStrike" dirty="0">
                <a:solidFill>
                  <a:srgbClr val="34495E"/>
                </a:solidFill>
                <a:effectLst/>
                <a:latin typeface="Ubuntu" panose="020F0502020204030204" pitchFamily="34" charset="0"/>
              </a:rPr>
              <a:t>是一种数据驱动的方法，用于寻找非高斯的统计独立成分</a:t>
            </a:r>
            <a:r>
              <a:rPr lang="zh-CN" altLang="en-US" b="0" i="0" u="none" strike="noStrike" dirty="0">
                <a:solidFill>
                  <a:srgbClr val="34495E"/>
                </a:solidFill>
                <a:effectLst/>
                <a:latin typeface="Ubuntu" panose="020B0504030602030204" pitchFamily="34" charset="0"/>
              </a:rPr>
              <a:t>。</a:t>
            </a:r>
            <a:r>
              <a:rPr lang="en" altLang="zh-CN" b="0" i="0" dirty="0">
                <a:solidFill>
                  <a:srgbClr val="191B1F"/>
                </a:solidFill>
                <a:effectLst/>
                <a:latin typeface="-apple-system"/>
              </a:rPr>
              <a:t>ICA</a:t>
            </a:r>
            <a:r>
              <a:rPr lang="zh-CN" altLang="en-US" b="0" i="0" dirty="0">
                <a:solidFill>
                  <a:srgbClr val="191B1F"/>
                </a:solidFill>
                <a:effectLst/>
                <a:latin typeface="-apple-system"/>
              </a:rPr>
              <a:t>关注于分离出混合的信号源，这些源是假定在统计上是独立的。</a:t>
            </a:r>
            <a:endParaRPr lang="en-US" altLang="zh-CN" b="0" i="0" u="none" strike="noStrike" dirty="0">
              <a:solidFill>
                <a:srgbClr val="34495E"/>
              </a:solidFill>
              <a:effectLst/>
              <a:latin typeface="Ubuntu" panose="020B0504030602030204" pitchFamily="34" charset="0"/>
            </a:endParaRPr>
          </a:p>
          <a:p>
            <a:endParaRPr lang="en-US" altLang="zh-CN" b="0" i="0" u="none" strike="noStrike" dirty="0">
              <a:solidFill>
                <a:srgbClr val="34495E"/>
              </a:solidFill>
              <a:effectLst/>
              <a:latin typeface="Ubuntu" panose="020B0504030602030204" pitchFamily="34" charset="0"/>
            </a:endParaRPr>
          </a:p>
          <a:p>
            <a:r>
              <a:rPr lang="zh-CN" altLang="en-US" b="0" i="0" u="none" strike="noStrike" dirty="0">
                <a:solidFill>
                  <a:srgbClr val="34495E"/>
                </a:solidFill>
                <a:effectLst/>
                <a:latin typeface="Ubuntu" panose="020B0504030602030204" pitchFamily="34" charset="0"/>
              </a:rPr>
              <a:t>在脑电图中，电极或传感器记录的是来自大脑神经元源的电反应和伪影等杂散活动的混合。</a:t>
            </a:r>
            <a:endParaRPr lang="en-US" altLang="zh-CN" b="0" i="0" u="none" strike="noStrike" dirty="0">
              <a:solidFill>
                <a:srgbClr val="34495E"/>
              </a:solidFill>
              <a:effectLst/>
              <a:latin typeface="Ubuntu" panose="020B0504030602030204" pitchFamily="34" charset="0"/>
            </a:endParaRPr>
          </a:p>
          <a:p>
            <a:endParaRPr lang="en-US" altLang="zh-CN" b="0" i="0" u="none" strike="noStrike" dirty="0">
              <a:solidFill>
                <a:srgbClr val="34495E"/>
              </a:solidFill>
              <a:effectLst/>
              <a:latin typeface="Ubuntu" panose="020B0504030602030204" pitchFamily="34" charset="0"/>
            </a:endParaRPr>
          </a:p>
          <a:p>
            <a:r>
              <a:rPr lang="zh-CN" altLang="en-US" b="0" i="0" u="none" strike="noStrike" dirty="0">
                <a:solidFill>
                  <a:srgbClr val="34495E"/>
                </a:solidFill>
                <a:effectLst/>
                <a:latin typeface="Ubuntu" panose="020B0504030602030204" pitchFamily="34" charset="0"/>
              </a:rPr>
              <a:t>然后，原则上，</a:t>
            </a:r>
            <a:r>
              <a:rPr lang="en" altLang="zh-CN" b="0" i="0" u="none" strike="noStrike" dirty="0">
                <a:solidFill>
                  <a:srgbClr val="34495E"/>
                </a:solidFill>
                <a:effectLst/>
                <a:latin typeface="Ubuntu" panose="020B0504030602030204" pitchFamily="34" charset="0"/>
              </a:rPr>
              <a:t>ICA </a:t>
            </a:r>
            <a:r>
              <a:rPr lang="zh-CN" altLang="en-US" b="0" i="0" u="none" strike="noStrike" dirty="0">
                <a:solidFill>
                  <a:srgbClr val="34495E"/>
                </a:solidFill>
                <a:effectLst/>
                <a:latin typeface="Ubuntu" panose="020B0504030602030204" pitchFamily="34" charset="0"/>
              </a:rPr>
              <a:t>可用于根据其拓扑结构、时间进程和样本分布来识别代表伪影的成分。然后可以从数据中减去代表伪影的成分</a:t>
            </a:r>
            <a:endParaRPr lang="en-US" altLang="zh-CN" b="0" i="0" u="none" strike="noStrike" dirty="0">
              <a:solidFill>
                <a:srgbClr val="34495E"/>
              </a:solidFill>
              <a:effectLst/>
              <a:latin typeface="Ubuntu" panose="020B0504030602030204" pitchFamily="34" charset="0"/>
            </a:endParaRPr>
          </a:p>
          <a:p>
            <a:endParaRPr lang="en-US" altLang="zh-CN" b="0" i="0" u="none" strike="noStrike" dirty="0">
              <a:solidFill>
                <a:srgbClr val="34495E"/>
              </a:solidFill>
              <a:effectLst/>
              <a:latin typeface="Ubuntu" panose="020B0504030602030204" pitchFamily="34" charset="0"/>
            </a:endParaRPr>
          </a:p>
          <a:p>
            <a:pPr algn="l"/>
            <a:r>
              <a:rPr lang="zh-CN" altLang="en-US" b="0" i="0" dirty="0">
                <a:solidFill>
                  <a:srgbClr val="4D4D4D"/>
                </a:solidFill>
                <a:effectLst/>
                <a:latin typeface="-apple-system"/>
              </a:rPr>
              <a:t>成分判断： 头动成分</a:t>
            </a:r>
            <a:br>
              <a:rPr lang="zh-CN" altLang="en-US" b="0" i="0" dirty="0">
                <a:solidFill>
                  <a:srgbClr val="4D4D4D"/>
                </a:solidFill>
                <a:effectLst/>
                <a:latin typeface="-apple-system"/>
              </a:rPr>
            </a:br>
            <a:r>
              <a:rPr lang="zh-CN" altLang="en-US" b="0" i="0" dirty="0">
                <a:solidFill>
                  <a:srgbClr val="4D4D4D"/>
                </a:solidFill>
                <a:effectLst/>
                <a:latin typeface="-apple-system"/>
              </a:rPr>
              <a:t>判断依据：</a:t>
            </a:r>
          </a:p>
          <a:p>
            <a:pPr algn="l">
              <a:buFont typeface="+mj-lt"/>
              <a:buAutoNum type="arabicPeriod"/>
            </a:pPr>
            <a:r>
              <a:rPr lang="zh-CN" altLang="en-US" b="0" i="0" dirty="0">
                <a:effectLst/>
                <a:latin typeface="-apple-system"/>
              </a:rPr>
              <a:t>在头皮地形图中分布在周围；</a:t>
            </a:r>
          </a:p>
          <a:p>
            <a:pPr algn="l">
              <a:buFont typeface="+mj-lt"/>
              <a:buAutoNum type="arabicPeriod"/>
            </a:pPr>
            <a:r>
              <a:rPr lang="zh-CN" altLang="en-US" b="0" i="0" dirty="0">
                <a:effectLst/>
                <a:latin typeface="-apple-system"/>
              </a:rPr>
              <a:t>在</a:t>
            </a:r>
            <a:r>
              <a:rPr lang="en" altLang="zh-CN" b="0" i="0" dirty="0">
                <a:effectLst/>
                <a:latin typeface="-apple-system"/>
              </a:rPr>
              <a:t>ERP</a:t>
            </a:r>
            <a:r>
              <a:rPr lang="zh-CN" altLang="en-US" b="0" i="0" dirty="0">
                <a:effectLst/>
                <a:latin typeface="-apple-system"/>
              </a:rPr>
              <a:t>图像中呈现长条状；</a:t>
            </a:r>
          </a:p>
          <a:p>
            <a:pPr algn="l">
              <a:buFont typeface="+mj-lt"/>
              <a:buAutoNum type="arabicPeriod"/>
            </a:pPr>
            <a:r>
              <a:rPr lang="zh-CN" altLang="en-US" b="0" i="0" dirty="0">
                <a:effectLst/>
                <a:latin typeface="-apple-system"/>
              </a:rPr>
              <a:t>随机分布；</a:t>
            </a:r>
          </a:p>
          <a:p>
            <a:pPr algn="l">
              <a:buFont typeface="+mj-lt"/>
              <a:buAutoNum type="arabicPeriod"/>
            </a:pPr>
            <a:r>
              <a:rPr lang="zh-CN" altLang="en-US" b="0" i="0" dirty="0">
                <a:effectLst/>
                <a:latin typeface="-apple-system"/>
              </a:rPr>
              <a:t>在单个</a:t>
            </a:r>
            <a:r>
              <a:rPr lang="en" altLang="zh-CN" b="0" i="0" dirty="0">
                <a:effectLst/>
                <a:latin typeface="-apple-system"/>
              </a:rPr>
              <a:t>trial</a:t>
            </a:r>
            <a:r>
              <a:rPr lang="zh-CN" altLang="en-US" b="0" i="0" dirty="0">
                <a:effectLst/>
                <a:latin typeface="-apple-system"/>
              </a:rPr>
              <a:t>里有非常明显</a:t>
            </a:r>
            <a:r>
              <a:rPr lang="en-US" altLang="zh-CN" b="0" i="0" dirty="0">
                <a:effectLst/>
                <a:latin typeface="-apple-system"/>
              </a:rPr>
              <a:t>(</a:t>
            </a:r>
            <a:r>
              <a:rPr lang="zh-CN" altLang="en-US" b="0" i="0" dirty="0">
                <a:effectLst/>
                <a:latin typeface="-apple-system"/>
              </a:rPr>
              <a:t>非常长</a:t>
            </a:r>
            <a:r>
              <a:rPr lang="en-US" altLang="zh-CN" b="0" i="0" dirty="0">
                <a:effectLst/>
                <a:latin typeface="-apple-system"/>
              </a:rPr>
              <a:t>)</a:t>
            </a:r>
            <a:r>
              <a:rPr lang="zh-CN" altLang="en-US" b="0" i="0" dirty="0">
                <a:effectLst/>
                <a:latin typeface="-apple-system"/>
              </a:rPr>
              <a:t>的飘移。</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0B688018-625C-4FF2-BD5E-B97863A7A7E4}" type="slidenum">
              <a:rPr lang="zh-CN" altLang="en-US" smtClean="0"/>
              <a:t>10</a:t>
            </a:fld>
            <a:endParaRPr lang="zh-CN" altLang="en-US"/>
          </a:p>
        </p:txBody>
      </p:sp>
    </p:spTree>
    <p:extLst>
      <p:ext uri="{BB962C8B-B14F-4D97-AF65-F5344CB8AC3E}">
        <p14:creationId xmlns:p14="http://schemas.microsoft.com/office/powerpoint/2010/main" val="3846179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dirty="0"/>
              <a:t>单击此处编辑母版标题样式</a:t>
            </a:r>
            <a:r>
              <a:rPr lang="en-US" altLang="zh-CN" dirty="0" err="1"/>
              <a:t>abc</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B1C737-D5AB-F140-A33B-B8F90737DD5A}"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4BE7D9-A0D4-1241-BA41-5EB3FA1C37D9}"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508B91C-2094-034D-846A-B38364778320}"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a:xfrm>
            <a:off x="9448800" y="6492875"/>
            <a:ext cx="2743200" cy="365125"/>
          </a:xfrm>
        </p:spPr>
        <p:txBody>
          <a:bodyPr/>
          <a:lstStyle>
            <a:lvl1pPr>
              <a:defRPr sz="2000" b="1" u="sng">
                <a:solidFill>
                  <a:schemeClr val="tx1"/>
                </a:solidFill>
                <a:latin typeface="Aptos Black" panose="020B0004020202020204" pitchFamily="34" charset="0"/>
              </a:defRPr>
            </a:lvl1pPr>
          </a:lstStyle>
          <a:p>
            <a:r>
              <a:rPr lang="en-US" altLang="zh-CN" dirty="0"/>
              <a:t>\</a:t>
            </a:r>
            <a:fld id="{611348A5-A3CD-40E9-9B60-3C042C79CEF4}" type="slidenum">
              <a:rPr lang="zh-CN" altLang="en-US" smtClean="0"/>
              <a:t>‹#›</a:t>
            </a:fld>
            <a:endParaRPr lang="zh-CN" altLang="en-US" dirty="0"/>
          </a:p>
        </p:txBody>
      </p:sp>
    </p:spTree>
    <p:extLst>
      <p:ext uri="{BB962C8B-B14F-4D97-AF65-F5344CB8AC3E}">
        <p14:creationId xmlns:p14="http://schemas.microsoft.com/office/powerpoint/2010/main" val="259386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8616E4-3D89-7041-92DE-640BA52C7561}"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3217EB-999D-A444-8DDD-57474F653499}"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502531F-D831-5C4A-ADB8-6611870B0E9E}" type="datetime1">
              <a:rPr lang="zh-CN" altLang="en-US" smtClean="0"/>
              <a:t>2024/10/17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088634B-9B8C-514D-B7D9-053DB583E267}" type="datetime1">
              <a:rPr lang="zh-CN" altLang="en-US" smtClean="0"/>
              <a:t>2024/10/17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B6049A1-0AE3-D146-8C3C-5299742A0394}" type="datetime1">
              <a:rPr lang="zh-CN" altLang="en-US" smtClean="0"/>
              <a:t>2024/10/17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33B47A-7742-6B4A-90BD-7481115F95CC}" type="datetime1">
              <a:rPr lang="zh-CN" altLang="en-US" smtClean="0"/>
              <a:t>2024/10/17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7A9EC23-532D-DE45-A91B-6EB41A8E4333}" type="datetime1">
              <a:rPr lang="zh-CN" altLang="en-US" smtClean="0"/>
              <a:t>2024/10/17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E39787-7B51-FF4C-A0A0-D7D28ABD3D1C}" type="datetime1">
              <a:rPr lang="zh-CN" altLang="en-US" smtClean="0"/>
              <a:t>2024/10/17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r>
              <a:rPr lang="en-US" altLang="zh-CN" dirty="0" err="1"/>
              <a:t>abc</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r>
              <a:rPr lang="en-US" altLang="zh-CN" dirty="0" err="1"/>
              <a:t>abc</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47555C-036C-5A41-8DF8-961BB78F1C39}" type="datetime1">
              <a:rPr lang="zh-CN" altLang="en-US" smtClean="0"/>
              <a:t>2024/10/17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448800" y="654608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SimSun"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Sun" panose="02010600030101010101" pitchFamily="2" charset="-122"/>
          <a:ea typeface="SimSu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6"/>
          <p:cNvGrpSpPr/>
          <p:nvPr/>
        </p:nvGrpSpPr>
        <p:grpSpPr>
          <a:xfrm>
            <a:off x="183" y="1280318"/>
            <a:ext cx="12191635" cy="4838898"/>
            <a:chOff x="-1" y="1609725"/>
            <a:chExt cx="12192002" cy="4243803"/>
          </a:xfrm>
        </p:grpSpPr>
        <p:pic>
          <p:nvPicPr>
            <p:cNvPr id="2097152" name="Picture 3"/>
            <p:cNvPicPr>
              <a:picLocks noChangeAspect="1" noChangeArrowheads="1"/>
            </p:cNvPicPr>
            <p:nvPr/>
          </p:nvPicPr>
          <p:blipFill rotWithShape="1">
            <a:blip r:embed="rId2" cstate="print"/>
            <a:srcRect l="2767" r="7205" b="57679"/>
            <a:stretch>
              <a:fillRect/>
            </a:stretch>
          </p:blipFill>
          <p:spPr bwMode="auto">
            <a:xfrm rot="10800000">
              <a:off x="-1" y="5218330"/>
              <a:ext cx="12192001" cy="635198"/>
            </a:xfrm>
            <a:prstGeom prst="rect">
              <a:avLst/>
            </a:prstGeom>
            <a:noFill/>
            <a:ln>
              <a:noFill/>
            </a:ln>
            <a:effectLst/>
          </p:spPr>
        </p:pic>
        <p:sp>
          <p:nvSpPr>
            <p:cNvPr id="1048586" name="矩形 9"/>
            <p:cNvSpPr/>
            <p:nvPr/>
          </p:nvSpPr>
          <p:spPr>
            <a:xfrm>
              <a:off x="1" y="1609725"/>
              <a:ext cx="12192000" cy="360933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16230"/>
              <a:endParaRPr lang="zh-CN" altLang="en-US" sz="1245">
                <a:solidFill>
                  <a:srgbClr val="FFFFFF"/>
                </a:solidFill>
                <a:latin typeface="Arial" panose="020B0604020202020204"/>
                <a:ea typeface="微软雅黑" panose="020B0503020204020204" charset="-122"/>
              </a:endParaRPr>
            </a:p>
          </p:txBody>
        </p:sp>
      </p:grpSp>
      <p:sp>
        <p:nvSpPr>
          <p:cNvPr id="1048588" name="文本框 13"/>
          <p:cNvSpPr txBox="1"/>
          <p:nvPr/>
        </p:nvSpPr>
        <p:spPr>
          <a:xfrm>
            <a:off x="2491515" y="2960475"/>
            <a:ext cx="7208969" cy="646331"/>
          </a:xfrm>
          <a:prstGeom prst="rect">
            <a:avLst/>
          </a:prstGeom>
          <a:noFill/>
        </p:spPr>
        <p:txBody>
          <a:bodyPr wrap="square" rtlCol="0">
            <a:spAutoFit/>
          </a:bodyPr>
          <a:lstStyle/>
          <a:p>
            <a:pPr algn="ctr"/>
            <a:r>
              <a:rPr lang="zh-CN" altLang="en-US" sz="3600" b="1" dirty="0">
                <a:solidFill>
                  <a:srgbClr val="00418D"/>
                </a:solidFill>
                <a:latin typeface="Source Han Serif CN Heavy" panose="02020400000000000000" pitchFamily="18" charset="-128"/>
                <a:ea typeface="Source Han Serif CN Heavy" panose="02020400000000000000" pitchFamily="18" charset="-128"/>
              </a:rPr>
              <a:t>脑电信号分析及其可视化</a:t>
            </a:r>
          </a:p>
        </p:txBody>
      </p:sp>
      <p:cxnSp>
        <p:nvCxnSpPr>
          <p:cNvPr id="3145728" name="直接连接符 14"/>
          <p:cNvCxnSpPr>
            <a:cxnSpLocks/>
          </p:cNvCxnSpPr>
          <p:nvPr/>
        </p:nvCxnSpPr>
        <p:spPr>
          <a:xfrm flipH="1">
            <a:off x="3087685" y="3669716"/>
            <a:ext cx="60166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589" name="文本框 25"/>
          <p:cNvSpPr txBox="1"/>
          <p:nvPr/>
        </p:nvSpPr>
        <p:spPr>
          <a:xfrm>
            <a:off x="3300112" y="3795537"/>
            <a:ext cx="5591776" cy="347788"/>
          </a:xfrm>
          <a:prstGeom prst="rect">
            <a:avLst/>
          </a:prstGeom>
          <a:noFill/>
        </p:spPr>
        <p:txBody>
          <a:bodyPr wrap="square" rtlCol="0">
            <a:spAutoFit/>
          </a:bodyPr>
          <a:lstStyle/>
          <a:p>
            <a:pPr algn="ctr"/>
            <a:r>
              <a:rPr lang="zh-CN" altLang="en-US" sz="1660" dirty="0">
                <a:solidFill>
                  <a:srgbClr val="00418D"/>
                </a:solidFill>
                <a:latin typeface="Source Han Serif CN" panose="02020400000000000000" pitchFamily="18" charset="-128"/>
                <a:ea typeface="Source Han Serif CN" panose="02020400000000000000" pitchFamily="18" charset="-128"/>
                <a:cs typeface="宋体" panose="02010600030101010101" pitchFamily="2" charset="-122"/>
              </a:rPr>
              <a:t>姓名：沈韵沨                                       学号：</a:t>
            </a:r>
            <a:r>
              <a:rPr lang="en-US" altLang="zh-CN" sz="1660" dirty="0">
                <a:solidFill>
                  <a:srgbClr val="00418D"/>
                </a:solidFill>
                <a:latin typeface="Source Han Serif CN" panose="02020400000000000000" pitchFamily="18" charset="-128"/>
                <a:ea typeface="Source Han Serif CN" panose="02020400000000000000" pitchFamily="18" charset="-128"/>
                <a:cs typeface="宋体" panose="02010600030101010101" pitchFamily="2" charset="-122"/>
              </a:rPr>
              <a:t>22460037</a:t>
            </a:r>
          </a:p>
        </p:txBody>
      </p:sp>
      <p:sp>
        <p:nvSpPr>
          <p:cNvPr id="1048590" name="文本框 27"/>
          <p:cNvSpPr txBox="1"/>
          <p:nvPr/>
        </p:nvSpPr>
        <p:spPr>
          <a:xfrm>
            <a:off x="9844407" y="5959409"/>
            <a:ext cx="2472302" cy="346075"/>
          </a:xfrm>
          <a:prstGeom prst="rect">
            <a:avLst/>
          </a:prstGeom>
          <a:noFill/>
        </p:spPr>
        <p:txBody>
          <a:bodyPr wrap="square" rtlCol="0">
            <a:spAutoFit/>
          </a:bodyPr>
          <a:lstStyle/>
          <a:p>
            <a:r>
              <a:rPr lang="en-US" altLang="zh-CN" sz="1660" b="1" dirty="0">
                <a:solidFill>
                  <a:schemeClr val="bg2">
                    <a:lumMod val="50000"/>
                  </a:schemeClr>
                </a:solidFill>
                <a:latin typeface="HYXuanSong 75J" panose="00020600040101010101" charset="-122"/>
                <a:ea typeface="HYXuanSong 75J" panose="00020600040101010101" charset="-122"/>
                <a:cs typeface="HYXuanSong 75J" panose="00020600040101010101" charset="-122"/>
              </a:rPr>
              <a:t>2024</a:t>
            </a:r>
            <a:r>
              <a:rPr lang="zh-CN" altLang="en-US" sz="1660" b="1" dirty="0">
                <a:solidFill>
                  <a:schemeClr val="bg2">
                    <a:lumMod val="50000"/>
                  </a:schemeClr>
                </a:solidFill>
                <a:latin typeface="HYXuanSong 75J" panose="00020600040101010101" charset="-122"/>
                <a:ea typeface="HYXuanSong 75J" panose="00020600040101010101" charset="-122"/>
                <a:cs typeface="HYXuanSong 75J" panose="00020600040101010101" charset="-122"/>
              </a:rPr>
              <a:t>年</a:t>
            </a:r>
            <a:r>
              <a:rPr lang="en-US" altLang="zh-CN" sz="1660" b="1" dirty="0">
                <a:solidFill>
                  <a:schemeClr val="bg2">
                    <a:lumMod val="50000"/>
                  </a:schemeClr>
                </a:solidFill>
                <a:latin typeface="HYXuanSong 75J" panose="00020600040101010101" charset="-122"/>
                <a:ea typeface="HYXuanSong 75J" panose="00020600040101010101" charset="-122"/>
                <a:cs typeface="HYXuanSong 75J" panose="00020600040101010101" charset="-122"/>
              </a:rPr>
              <a:t>10</a:t>
            </a:r>
            <a:r>
              <a:rPr lang="zh-CN" altLang="en-US" sz="1660" b="1" dirty="0">
                <a:solidFill>
                  <a:schemeClr val="bg2">
                    <a:lumMod val="50000"/>
                  </a:schemeClr>
                </a:solidFill>
                <a:latin typeface="HYXuanSong 75J" panose="00020600040101010101" charset="-122"/>
                <a:ea typeface="HYXuanSong 75J" panose="00020600040101010101" charset="-122"/>
                <a:cs typeface="HYXuanSong 75J" panose="00020600040101010101" charset="-122"/>
              </a:rPr>
              <a:t>月</a:t>
            </a:r>
            <a:r>
              <a:rPr lang="en-US" altLang="zh-CN" sz="1660" b="1" dirty="0">
                <a:solidFill>
                  <a:schemeClr val="bg2">
                    <a:lumMod val="50000"/>
                  </a:schemeClr>
                </a:solidFill>
                <a:latin typeface="HYXuanSong 75J" panose="00020600040101010101" charset="-122"/>
                <a:ea typeface="HYXuanSong 75J" panose="00020600040101010101" charset="-122"/>
                <a:cs typeface="HYXuanSong 75J" panose="00020600040101010101" charset="-122"/>
              </a:rPr>
              <a:t>17</a:t>
            </a:r>
            <a:r>
              <a:rPr lang="zh-CN" altLang="en-US" sz="1660" b="1" dirty="0">
                <a:solidFill>
                  <a:schemeClr val="bg2">
                    <a:lumMod val="50000"/>
                  </a:schemeClr>
                </a:solidFill>
                <a:latin typeface="HYXuanSong 75J" panose="00020600040101010101" charset="-122"/>
                <a:ea typeface="HYXuanSong 75J" panose="00020600040101010101" charset="-122"/>
                <a:cs typeface="HYXuanSong 75J" panose="00020600040101010101" charset="-122"/>
              </a:rPr>
              <a:t>日</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88" y="0"/>
            <a:ext cx="4465329" cy="15209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466938" y="513155"/>
            <a:ext cx="2892488"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2.2</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预处理</a:t>
            </a:r>
          </a:p>
        </p:txBody>
      </p:sp>
      <p:sp>
        <p:nvSpPr>
          <p:cNvPr id="17" name="文本框 16">
            <a:extLst>
              <a:ext uri="{FF2B5EF4-FFF2-40B4-BE49-F238E27FC236}">
                <a16:creationId xmlns:a16="http://schemas.microsoft.com/office/drawing/2014/main" id="{8BAD74D9-F58F-D499-859B-C013D4372BC6}"/>
              </a:ext>
            </a:extLst>
          </p:cNvPr>
          <p:cNvSpPr txBox="1"/>
          <p:nvPr/>
        </p:nvSpPr>
        <p:spPr>
          <a:xfrm>
            <a:off x="1106205" y="1456056"/>
            <a:ext cx="10535247" cy="3905300"/>
          </a:xfrm>
          <a:prstGeom prst="rect">
            <a:avLst/>
          </a:prstGeom>
          <a:noFill/>
        </p:spPr>
        <p:txBody>
          <a:bodyPr wrap="square">
            <a:spAutoFit/>
          </a:bodyPr>
          <a:lstStyle/>
          <a:p>
            <a:pPr>
              <a:lnSpc>
                <a:spcPct val="150000"/>
              </a:lnSpc>
            </a:pPr>
            <a:r>
              <a:rPr lang="zh-CN" altLang="en-US" sz="2400" b="1" dirty="0">
                <a:solidFill>
                  <a:srgbClr val="00418D"/>
                </a:solidFill>
                <a:latin typeface="Source Han Serif CN" panose="02020400000000000000" pitchFamily="18" charset="-128"/>
                <a:ea typeface="Source Han Serif CN" panose="02020400000000000000" pitchFamily="18" charset="-128"/>
              </a:rPr>
              <a:t>滤波                        </a:t>
            </a:r>
            <a:r>
              <a:rPr lang="zh-CN" altLang="en-US" sz="2400" dirty="0">
                <a:solidFill>
                  <a:srgbClr val="00418D"/>
                </a:solidFill>
                <a:latin typeface="Source Han Serif CN" panose="02020400000000000000" pitchFamily="18" charset="-128"/>
                <a:ea typeface="Source Han Serif CN" panose="02020400000000000000" pitchFamily="18" charset="-128"/>
              </a:rPr>
              <a:t>消除高频噪声和低频漂移</a:t>
            </a:r>
            <a:endParaRPr lang="en-US" altLang="zh-CN" sz="2400" dirty="0">
              <a:solidFill>
                <a:srgbClr val="00418D"/>
              </a:solidFill>
              <a:latin typeface="Source Han Serif CN" panose="02020400000000000000" pitchFamily="18" charset="-128"/>
              <a:ea typeface="Source Han Serif CN" panose="02020400000000000000" pitchFamily="18" charset="-128"/>
            </a:endParaRPr>
          </a:p>
          <a:p>
            <a:pPr>
              <a:lnSpc>
                <a:spcPct val="150000"/>
              </a:lnSpc>
            </a:pPr>
            <a:r>
              <a:rPr lang="zh-CN" altLang="en-US" sz="2400" dirty="0">
                <a:solidFill>
                  <a:srgbClr val="00418D"/>
                </a:solidFill>
                <a:latin typeface="Source Han Serif CN" panose="02020400000000000000" pitchFamily="18" charset="-128"/>
                <a:ea typeface="Source Han Serif CN" panose="02020400000000000000" pitchFamily="18" charset="-128"/>
              </a:rPr>
              <a:t>                               通过 </a:t>
            </a:r>
            <a:r>
              <a:rPr lang="en-US" altLang="zh-CN"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50Hz</a:t>
            </a: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 </a:t>
            </a:r>
            <a:r>
              <a:rPr lang="zh-CN" altLang="en-US" sz="2400" dirty="0">
                <a:solidFill>
                  <a:srgbClr val="00418D"/>
                </a:solidFill>
                <a:latin typeface="Source Han Serif CN" panose="02020400000000000000" pitchFamily="18" charset="-128"/>
                <a:ea typeface="Source Han Serif CN" panose="02020400000000000000" pitchFamily="18" charset="-128"/>
                <a:cs typeface="Times New Roman" panose="02020603050405020304" pitchFamily="18" charset="0"/>
              </a:rPr>
              <a:t>陷波滤波器消除电力系统导致的工频干扰</a:t>
            </a:r>
            <a:endParaRPr lang="en-US" altLang="zh-CN" sz="2400" dirty="0">
              <a:solidFill>
                <a:srgbClr val="00418D"/>
              </a:solidFill>
              <a:latin typeface="Source Han Serif CN" panose="02020400000000000000" pitchFamily="18" charset="-128"/>
              <a:ea typeface="Source Han Serif CN" panose="02020400000000000000" pitchFamily="18" charset="-128"/>
              <a:cs typeface="Times New Roman" panose="02020603050405020304" pitchFamily="18" charset="0"/>
            </a:endParaRPr>
          </a:p>
          <a:p>
            <a:pPr>
              <a:lnSpc>
                <a:spcPct val="150000"/>
              </a:lnSpc>
            </a:pPr>
            <a:endParaRPr lang="zh-CN" altLang="en-US" sz="2400" dirty="0">
              <a:solidFill>
                <a:srgbClr val="00418D"/>
              </a:solidFill>
              <a:latin typeface="Source Han Serif CN" panose="02020400000000000000" pitchFamily="18" charset="-128"/>
              <a:ea typeface="Source Han Serif CN" panose="02020400000000000000" pitchFamily="18" charset="-128"/>
            </a:endParaRPr>
          </a:p>
          <a:p>
            <a:pPr>
              <a:lnSpc>
                <a:spcPct val="150000"/>
              </a:lnSpc>
            </a:pPr>
            <a:r>
              <a:rPr lang="zh-CN" altLang="en-US" sz="2400" b="1" dirty="0">
                <a:solidFill>
                  <a:srgbClr val="00418D"/>
                </a:solidFill>
                <a:latin typeface="Source Han Serif CN" panose="02020400000000000000" pitchFamily="18" charset="-128"/>
                <a:ea typeface="Source Han Serif CN" panose="02020400000000000000" pitchFamily="18" charset="-128"/>
              </a:rPr>
              <a:t>去伪迹                    </a:t>
            </a:r>
            <a:r>
              <a:rPr lang="zh-CN" altLang="en-US" sz="2400" dirty="0">
                <a:solidFill>
                  <a:srgbClr val="00418D"/>
                </a:solidFill>
                <a:latin typeface="Source Han Serif CN" panose="02020400000000000000" pitchFamily="18" charset="-128"/>
                <a:ea typeface="Source Han Serif CN" panose="02020400000000000000" pitchFamily="18" charset="-128"/>
              </a:rPr>
              <a:t>通过  </a:t>
            </a:r>
            <a:r>
              <a:rPr lang="zh-CN" altLang="en-US" sz="2400" b="1" dirty="0">
                <a:solidFill>
                  <a:srgbClr val="00418D"/>
                </a:solidFill>
                <a:latin typeface="Source Han Serif CN" panose="02020400000000000000" pitchFamily="18" charset="-128"/>
                <a:ea typeface="Source Han Serif CN" panose="02020400000000000000" pitchFamily="18" charset="-128"/>
              </a:rPr>
              <a:t>独立成分分析（</a:t>
            </a:r>
            <a:r>
              <a:rPr lang="en-US" altLang="zh-CN"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ICA</a:t>
            </a:r>
            <a:r>
              <a:rPr lang="zh-CN" altLang="en-US" sz="2400" b="1" dirty="0">
                <a:solidFill>
                  <a:srgbClr val="00418D"/>
                </a:solidFill>
                <a:latin typeface="Source Han Serif CN" panose="02020400000000000000" pitchFamily="18" charset="-128"/>
                <a:ea typeface="Source Han Serif CN" panose="02020400000000000000" pitchFamily="18" charset="-128"/>
              </a:rPr>
              <a:t>） </a:t>
            </a:r>
            <a:r>
              <a:rPr lang="zh-CN" altLang="en-US" sz="2400" dirty="0">
                <a:solidFill>
                  <a:srgbClr val="00418D"/>
                </a:solidFill>
                <a:latin typeface="Source Han Serif CN" panose="02020400000000000000" pitchFamily="18" charset="-128"/>
                <a:ea typeface="Source Han Serif CN" panose="02020400000000000000" pitchFamily="18" charset="-128"/>
              </a:rPr>
              <a:t>去除眼动、肌电等干扰</a:t>
            </a:r>
            <a:endParaRPr lang="en-US" altLang="zh-CN" sz="2400" dirty="0">
              <a:solidFill>
                <a:srgbClr val="00418D"/>
              </a:solidFill>
              <a:latin typeface="Source Han Serif CN" panose="02020400000000000000" pitchFamily="18" charset="-128"/>
              <a:ea typeface="Source Han Serif CN" panose="02020400000000000000" pitchFamily="18" charset="-128"/>
            </a:endParaRPr>
          </a:p>
          <a:p>
            <a:pPr>
              <a:lnSpc>
                <a:spcPct val="150000"/>
              </a:lnSpc>
            </a:pPr>
            <a:r>
              <a:rPr lang="zh-CN" altLang="en-US" sz="2400" dirty="0">
                <a:solidFill>
                  <a:srgbClr val="00418D"/>
                </a:solidFill>
                <a:latin typeface="Source Han Serif CN" panose="02020400000000000000" pitchFamily="18" charset="-128"/>
                <a:ea typeface="Source Han Serif CN" panose="02020400000000000000" pitchFamily="18" charset="-128"/>
              </a:rPr>
              <a:t>                              去除距均值两个标准差以外的极端值</a:t>
            </a:r>
            <a:endParaRPr lang="en-US" altLang="zh-CN" sz="2400" dirty="0">
              <a:solidFill>
                <a:srgbClr val="00418D"/>
              </a:solidFill>
              <a:latin typeface="Source Han Serif CN" panose="02020400000000000000" pitchFamily="18" charset="-128"/>
              <a:ea typeface="Source Han Serif CN" panose="02020400000000000000" pitchFamily="18" charset="-128"/>
            </a:endParaRPr>
          </a:p>
          <a:p>
            <a:pPr>
              <a:lnSpc>
                <a:spcPct val="150000"/>
              </a:lnSpc>
            </a:pPr>
            <a:endParaRPr lang="en-US" altLang="zh-CN" sz="2400" dirty="0">
              <a:solidFill>
                <a:srgbClr val="00418D"/>
              </a:solidFill>
              <a:latin typeface="Source Han Serif CN" panose="02020400000000000000" pitchFamily="18" charset="-128"/>
              <a:ea typeface="Source Han Serif CN" panose="02020400000000000000" pitchFamily="18" charset="-128"/>
            </a:endParaRPr>
          </a:p>
          <a:p>
            <a:pPr>
              <a:lnSpc>
                <a:spcPct val="150000"/>
              </a:lnSpc>
            </a:pPr>
            <a:r>
              <a:rPr lang="zh-CN" altLang="en-US" sz="2400" b="1" dirty="0">
                <a:solidFill>
                  <a:srgbClr val="00418D"/>
                </a:solidFill>
                <a:latin typeface="Source Han Serif CN" panose="02020400000000000000" pitchFamily="18" charset="-128"/>
                <a:ea typeface="Source Han Serif CN" panose="02020400000000000000" pitchFamily="18" charset="-128"/>
              </a:rPr>
              <a:t>降采样                    </a:t>
            </a:r>
            <a:r>
              <a:rPr lang="zh-CN" altLang="en-US" sz="2400" dirty="0">
                <a:solidFill>
                  <a:srgbClr val="00418D"/>
                </a:solidFill>
                <a:latin typeface="Source Han Serif CN" panose="02020400000000000000" pitchFamily="18" charset="-128"/>
                <a:ea typeface="Source Han Serif CN" panose="02020400000000000000" pitchFamily="18" charset="-128"/>
              </a:rPr>
              <a:t>减少数据量和计算量</a:t>
            </a:r>
          </a:p>
        </p:txBody>
      </p:sp>
    </p:spTree>
    <p:extLst>
      <p:ext uri="{BB962C8B-B14F-4D97-AF65-F5344CB8AC3E}">
        <p14:creationId xmlns:p14="http://schemas.microsoft.com/office/powerpoint/2010/main" val="1113532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466938" y="513155"/>
            <a:ext cx="3866523"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2.3</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传统分析方法</a:t>
            </a:r>
          </a:p>
        </p:txBody>
      </p:sp>
      <p:sp>
        <p:nvSpPr>
          <p:cNvPr id="3" name="文本框 2">
            <a:extLst>
              <a:ext uri="{FF2B5EF4-FFF2-40B4-BE49-F238E27FC236}">
                <a16:creationId xmlns:a16="http://schemas.microsoft.com/office/drawing/2014/main" id="{7060A6F9-DBC6-C37B-BE10-96EC1A8FDAAC}"/>
              </a:ext>
            </a:extLst>
          </p:cNvPr>
          <p:cNvSpPr txBox="1"/>
          <p:nvPr/>
        </p:nvSpPr>
        <p:spPr>
          <a:xfrm>
            <a:off x="619689" y="1507211"/>
            <a:ext cx="10850067" cy="3905043"/>
          </a:xfrm>
          <a:prstGeom prst="rect">
            <a:avLst/>
          </a:prstGeom>
          <a:noFill/>
        </p:spPr>
        <p:txBody>
          <a:bodyPr wrap="square">
            <a:spAutoFit/>
          </a:bodyPr>
          <a:lstStyle/>
          <a:p>
            <a:pPr>
              <a:lnSpc>
                <a:spcPct val="150000"/>
              </a:lnSpc>
            </a:pPr>
            <a:r>
              <a:rPr lang="zh-CN" altLang="en-US"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时域分析      </a:t>
            </a: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 事件相关电位（ERP）：观察</a:t>
            </a:r>
            <a:r>
              <a:rPr lang="zh-CN" altLang="en-US"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特定任务</a:t>
            </a: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下脑电信号的波形变化</a:t>
            </a:r>
          </a:p>
          <a:p>
            <a:pPr>
              <a:lnSpc>
                <a:spcPct val="150000"/>
              </a:lnSpc>
            </a:pPr>
            <a:endPar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a:p>
            <a:pPr>
              <a:lnSpc>
                <a:spcPct val="150000"/>
              </a:lnSpc>
            </a:pPr>
            <a:r>
              <a:rPr lang="zh-CN" altLang="en-US"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频域分析       </a:t>
            </a: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傅里叶变换（FFT）：分析脑电信号的频率成分</a:t>
            </a:r>
          </a:p>
          <a:p>
            <a:pPr>
              <a:lnSpc>
                <a:spcPct val="150000"/>
              </a:lnSpc>
            </a:pP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                       功率谱密度（PSD）：分析脑电信号的能量分布</a:t>
            </a:r>
          </a:p>
          <a:p>
            <a:pPr>
              <a:lnSpc>
                <a:spcPct val="150000"/>
              </a:lnSpc>
            </a:pPr>
            <a:endPar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a:p>
            <a:pPr>
              <a:lnSpc>
                <a:spcPct val="150000"/>
              </a:lnSpc>
            </a:pPr>
            <a:r>
              <a:rPr lang="zh-CN" altLang="en-US"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时频分析      </a:t>
            </a: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短时傅里叶变换（STFT）：分析脑电信号随时间变化的频率成分</a:t>
            </a:r>
          </a:p>
          <a:p>
            <a:pPr>
              <a:lnSpc>
                <a:spcPct val="150000"/>
              </a:lnSpc>
            </a:pP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                      小波变换：提供更好的时频分辨率</a:t>
            </a:r>
          </a:p>
        </p:txBody>
      </p:sp>
    </p:spTree>
    <p:extLst>
      <p:ext uri="{BB962C8B-B14F-4D97-AF65-F5344CB8AC3E}">
        <p14:creationId xmlns:p14="http://schemas.microsoft.com/office/powerpoint/2010/main" val="173874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466938" y="513155"/>
            <a:ext cx="4073298"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2.3</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其他分析方法</a:t>
            </a:r>
          </a:p>
        </p:txBody>
      </p:sp>
      <p:sp>
        <p:nvSpPr>
          <p:cNvPr id="5" name="文本框 4">
            <a:extLst>
              <a:ext uri="{FF2B5EF4-FFF2-40B4-BE49-F238E27FC236}">
                <a16:creationId xmlns:a16="http://schemas.microsoft.com/office/drawing/2014/main" id="{4A4051E5-3A12-2D82-8BF0-335DF87F8F27}"/>
              </a:ext>
            </a:extLst>
          </p:cNvPr>
          <p:cNvSpPr txBox="1"/>
          <p:nvPr/>
        </p:nvSpPr>
        <p:spPr>
          <a:xfrm>
            <a:off x="947180" y="1777738"/>
            <a:ext cx="10297639" cy="3231654"/>
          </a:xfrm>
          <a:prstGeom prst="rect">
            <a:avLst/>
          </a:prstGeom>
          <a:noFill/>
        </p:spPr>
        <p:txBody>
          <a:bodyPr wrap="square">
            <a:spAutoFit/>
          </a:bodyPr>
          <a:lstStyle/>
          <a:p>
            <a:r>
              <a:rPr lang="zh-CN" altLang="en-US"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基于机器学习的方法</a:t>
            </a:r>
            <a:endParaRPr lang="en-US" altLang="zh-CN"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a:p>
            <a:endParaRPr lang="en-US" altLang="zh-CN"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a:p>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       通过 </a:t>
            </a:r>
            <a:r>
              <a:rPr lang="en-US" altLang="zh-CN"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SVM</a:t>
            </a: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、决策树、随机森林等传统机器学习方法进行分类、预测。</a:t>
            </a:r>
          </a:p>
          <a:p>
            <a:pPr>
              <a:lnSpc>
                <a:spcPct val="150000"/>
              </a:lnSpc>
            </a:pPr>
            <a:endPar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a:p>
            <a:r>
              <a:rPr lang="zh-CN" altLang="en-US"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基于深度学习的方法</a:t>
            </a:r>
            <a:endParaRPr lang="en-US" altLang="zh-CN"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a:p>
            <a:endParaRPr lang="en-US" altLang="zh-CN"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a:p>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       基于 </a:t>
            </a:r>
            <a:r>
              <a:rPr lang="en-US" altLang="zh-CN"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CNN</a:t>
            </a: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a:t>
            </a:r>
            <a:r>
              <a:rPr lang="en-US" altLang="zh-CN"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LSTM</a:t>
            </a:r>
            <a:r>
              <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、Transformer 实现端到端模型，简化特征提取过程。</a:t>
            </a:r>
          </a:p>
          <a:p>
            <a:endParaRPr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228284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1073657" y="395514"/>
            <a:ext cx="2822482"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3</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可视化</a:t>
            </a:r>
          </a:p>
        </p:txBody>
      </p:sp>
      <p:pic>
        <p:nvPicPr>
          <p:cNvPr id="2050" name="Picture 2">
            <a:extLst>
              <a:ext uri="{FF2B5EF4-FFF2-40B4-BE49-F238E27FC236}">
                <a16:creationId xmlns:a16="http://schemas.microsoft.com/office/drawing/2014/main" id="{27FC8831-B899-4297-C670-294A0570F8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7075" y="1638158"/>
            <a:ext cx="9795725" cy="378819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3CC92A9-8821-4706-8173-F41877E7A26A}"/>
              </a:ext>
            </a:extLst>
          </p:cNvPr>
          <p:cNvSpPr txBox="1"/>
          <p:nvPr/>
        </p:nvSpPr>
        <p:spPr>
          <a:xfrm>
            <a:off x="4951187" y="929851"/>
            <a:ext cx="2151559" cy="581313"/>
          </a:xfrm>
          <a:prstGeom prst="rect">
            <a:avLst/>
          </a:prstGeom>
          <a:noFill/>
        </p:spPr>
        <p:txBody>
          <a:bodyPr wrap="square" rtlCol="0">
            <a:spAutoFit/>
          </a:bodyPr>
          <a:lstStyle/>
          <a:p>
            <a:pPr algn="ctr">
              <a:lnSpc>
                <a:spcPct val="150000"/>
              </a:lnSpc>
            </a:pPr>
            <a:r>
              <a:rPr kumimoji="1" lang="zh-CN" altLang="en-US" sz="2400" b="1" dirty="0">
                <a:solidFill>
                  <a:srgbClr val="00418D"/>
                </a:solidFill>
                <a:latin typeface="Source Han Serif CN" panose="02020400000000000000" pitchFamily="18" charset="-128"/>
                <a:ea typeface="Source Han Serif CN" panose="02020400000000000000" pitchFamily="18" charset="-128"/>
              </a:rPr>
              <a:t>线性插值</a:t>
            </a:r>
            <a:endParaRPr kumimoji="1" lang="zh-CN" altLang="en-US" sz="2400" dirty="0">
              <a:solidFill>
                <a:srgbClr val="00418D"/>
              </a:solidFill>
              <a:latin typeface="Source Han Serif CN" panose="02020400000000000000" pitchFamily="18" charset="-128"/>
              <a:ea typeface="Source Han Serif CN" panose="02020400000000000000" pitchFamily="18" charset="-128"/>
            </a:endParaRPr>
          </a:p>
        </p:txBody>
      </p:sp>
    </p:spTree>
    <p:extLst>
      <p:ext uri="{BB962C8B-B14F-4D97-AF65-F5344CB8AC3E}">
        <p14:creationId xmlns:p14="http://schemas.microsoft.com/office/powerpoint/2010/main" val="417023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1073657" y="395514"/>
            <a:ext cx="2822482"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3</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可视化</a:t>
            </a:r>
          </a:p>
        </p:txBody>
      </p:sp>
      <p:pic>
        <p:nvPicPr>
          <p:cNvPr id="3074" name="Picture 2">
            <a:extLst>
              <a:ext uri="{FF2B5EF4-FFF2-40B4-BE49-F238E27FC236}">
                <a16:creationId xmlns:a16="http://schemas.microsoft.com/office/drawing/2014/main" id="{EDF78B54-6966-9E5E-0333-8696E53C9A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8986" y="1126592"/>
            <a:ext cx="3490736" cy="1801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4D93733-E96B-CD74-A478-A801ED30309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76660" r="50591"/>
          <a:stretch/>
        </p:blipFill>
        <p:spPr bwMode="auto">
          <a:xfrm>
            <a:off x="6881461" y="1653751"/>
            <a:ext cx="2957857" cy="16006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0FA21BA3-8DD3-D734-B5C9-8515735FFC7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0591" t="76660"/>
          <a:stretch/>
        </p:blipFill>
        <p:spPr bwMode="auto">
          <a:xfrm>
            <a:off x="6858158" y="3659707"/>
            <a:ext cx="2957857" cy="160067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438B516-48FC-A132-A00B-9867A0823F58}"/>
              </a:ext>
            </a:extLst>
          </p:cNvPr>
          <p:cNvSpPr txBox="1"/>
          <p:nvPr/>
        </p:nvSpPr>
        <p:spPr>
          <a:xfrm>
            <a:off x="959652" y="6005372"/>
            <a:ext cx="9016299" cy="646331"/>
          </a:xfrm>
          <a:prstGeom prst="rect">
            <a:avLst/>
          </a:prstGeom>
          <a:noFill/>
        </p:spPr>
        <p:txBody>
          <a:bodyPr wrap="square" rtlCol="0">
            <a:spAutoFit/>
          </a:bodyPr>
          <a:lstStyle/>
          <a:p>
            <a:r>
              <a:rPr kumimoji="1" lang="en-US" altLang="zh-CN" sz="1200" dirty="0">
                <a:latin typeface="Times New Roman" panose="02020603050405020304" pitchFamily="18" charset="0"/>
                <a:ea typeface="Source Han Serif CN" panose="02020400000000000000" pitchFamily="18" charset="-128"/>
                <a:cs typeface="Times New Roman" panose="02020603050405020304" pitchFamily="18" charset="0"/>
              </a:rPr>
              <a:t>[1] </a:t>
            </a:r>
            <a:r>
              <a:rPr lang="en" altLang="zh-CN" sz="1200" b="0" i="0" dirty="0">
                <a:solidFill>
                  <a:srgbClr val="222222"/>
                </a:solidFill>
                <a:effectLst/>
                <a:latin typeface="Times New Roman" panose="02020603050405020304" pitchFamily="18" charset="0"/>
                <a:cs typeface="Times New Roman" panose="02020603050405020304" pitchFamily="18" charset="0"/>
              </a:rPr>
              <a:t>Cohen M X. Analyzing neural time series data: theory and practice[M]. MIT press, 2014.</a:t>
            </a:r>
            <a:endParaRPr kumimoji="1" lang="en-US" altLang="zh-CN" sz="1200" dirty="0">
              <a:latin typeface="Times New Roman" panose="02020603050405020304" pitchFamily="18" charset="0"/>
              <a:ea typeface="Source Han Serif CN" panose="02020400000000000000" pitchFamily="18" charset="-128"/>
              <a:cs typeface="Times New Roman" panose="02020603050405020304" pitchFamily="18" charset="0"/>
            </a:endParaRPr>
          </a:p>
          <a:p>
            <a:r>
              <a:rPr kumimoji="1" lang="en-US" altLang="zh-CN" sz="1200" dirty="0">
                <a:latin typeface="Times New Roman" panose="02020603050405020304" pitchFamily="18" charset="0"/>
                <a:ea typeface="Source Han Serif CN" panose="02020400000000000000" pitchFamily="18" charset="-128"/>
                <a:cs typeface="Times New Roman" panose="02020603050405020304" pitchFamily="18" charset="0"/>
              </a:rPr>
              <a:t>[2]</a:t>
            </a:r>
            <a:r>
              <a:rPr kumimoji="1" lang="zh-CN" altLang="en-US" sz="1200" dirty="0">
                <a:latin typeface="Times New Roman" panose="02020603050405020304" pitchFamily="18" charset="0"/>
                <a:ea typeface="Source Han Serif CN" panose="02020400000000000000" pitchFamily="18" charset="-128"/>
                <a:cs typeface="Times New Roman" panose="02020603050405020304" pitchFamily="18" charset="0"/>
              </a:rPr>
              <a:t> </a:t>
            </a:r>
            <a:r>
              <a:rPr lang="en" altLang="zh-CN" sz="1200" b="0" i="0" dirty="0">
                <a:solidFill>
                  <a:srgbClr val="222222"/>
                </a:solidFill>
                <a:effectLst/>
                <a:latin typeface="Times New Roman" panose="02020603050405020304" pitchFamily="18" charset="0"/>
                <a:cs typeface="Times New Roman" panose="02020603050405020304" pitchFamily="18" charset="0"/>
              </a:rPr>
              <a:t>Singh A, Cole R C, Espinoza A I, et al. Frontal theta and beta oscillations during lower-limb movement in Parkinson’s disease[J]. Clinical Neurophysiology, 2020, 131(3): 694-702.</a:t>
            </a:r>
            <a:endParaRPr kumimoji="1" lang="zh-CN" altLang="en-US" sz="1200" dirty="0">
              <a:latin typeface="Times New Roman" panose="02020603050405020304" pitchFamily="18" charset="0"/>
              <a:ea typeface="Source Han Serif CN" panose="02020400000000000000" pitchFamily="18" charset="-128"/>
              <a:cs typeface="Times New Roman" panose="02020603050405020304" pitchFamily="18" charset="0"/>
            </a:endParaRPr>
          </a:p>
        </p:txBody>
      </p:sp>
      <p:pic>
        <p:nvPicPr>
          <p:cNvPr id="3078" name="Picture 6">
            <a:extLst>
              <a:ext uri="{FF2B5EF4-FFF2-40B4-BE49-F238E27FC236}">
                <a16:creationId xmlns:a16="http://schemas.microsoft.com/office/drawing/2014/main" id="{0AD6F6B6-8248-F2B4-52DB-C05C3A888B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9862" y="3208170"/>
            <a:ext cx="3999335" cy="255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83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432417" y="595097"/>
            <a:ext cx="2822482"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4</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展望</a:t>
            </a:r>
          </a:p>
        </p:txBody>
      </p:sp>
      <p:sp>
        <p:nvSpPr>
          <p:cNvPr id="4" name="文本框 3">
            <a:extLst>
              <a:ext uri="{FF2B5EF4-FFF2-40B4-BE49-F238E27FC236}">
                <a16:creationId xmlns:a16="http://schemas.microsoft.com/office/drawing/2014/main" id="{CFD2FFDF-6B41-DA53-0923-CEDC377DD869}"/>
              </a:ext>
            </a:extLst>
          </p:cNvPr>
          <p:cNvSpPr txBox="1"/>
          <p:nvPr/>
        </p:nvSpPr>
        <p:spPr>
          <a:xfrm>
            <a:off x="1297805" y="1284274"/>
            <a:ext cx="3123161" cy="581313"/>
          </a:xfrm>
          <a:prstGeom prst="rect">
            <a:avLst/>
          </a:prstGeom>
          <a:noFill/>
        </p:spPr>
        <p:txBody>
          <a:bodyPr wrap="square" rtlCol="0">
            <a:spAutoFit/>
          </a:bodyPr>
          <a:lstStyle/>
          <a:p>
            <a:pPr algn="ctr">
              <a:lnSpc>
                <a:spcPct val="150000"/>
              </a:lnSpc>
            </a:pPr>
            <a:r>
              <a:rPr kumimoji="1" lang="en-US" altLang="zh-CN" sz="2400" b="1" dirty="0">
                <a:solidFill>
                  <a:srgbClr val="00418D"/>
                </a:solidFill>
                <a:latin typeface="Source Han Serif CN" panose="02020400000000000000" pitchFamily="18" charset="-128"/>
                <a:ea typeface="Source Han Serif CN" panose="02020400000000000000" pitchFamily="18" charset="-128"/>
              </a:rPr>
              <a:t>1.</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 提高可解释性</a:t>
            </a:r>
            <a:endParaRPr kumimoji="1" lang="zh-CN" altLang="en-US" sz="2400" dirty="0">
              <a:solidFill>
                <a:srgbClr val="00418D"/>
              </a:solidFill>
              <a:latin typeface="Source Han Serif CN" panose="02020400000000000000" pitchFamily="18" charset="-128"/>
              <a:ea typeface="Source Han Serif CN" panose="02020400000000000000" pitchFamily="18" charset="-128"/>
            </a:endParaRPr>
          </a:p>
        </p:txBody>
      </p:sp>
      <p:pic>
        <p:nvPicPr>
          <p:cNvPr id="10" name="图片 9">
            <a:extLst>
              <a:ext uri="{FF2B5EF4-FFF2-40B4-BE49-F238E27FC236}">
                <a16:creationId xmlns:a16="http://schemas.microsoft.com/office/drawing/2014/main" id="{159701A8-F5EB-609B-1AF2-AECDA72E5F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76697" y="1965712"/>
            <a:ext cx="3451492" cy="2786448"/>
          </a:xfrm>
          <a:prstGeom prst="rect">
            <a:avLst/>
          </a:prstGeom>
        </p:spPr>
      </p:pic>
      <p:pic>
        <p:nvPicPr>
          <p:cNvPr id="16" name="图片 15">
            <a:extLst>
              <a:ext uri="{FF2B5EF4-FFF2-40B4-BE49-F238E27FC236}">
                <a16:creationId xmlns:a16="http://schemas.microsoft.com/office/drawing/2014/main" id="{19C7DC3C-6297-4FDE-2E77-E0F0BE03DF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3731" y="1955653"/>
            <a:ext cx="3503917" cy="2786448"/>
          </a:xfrm>
          <a:prstGeom prst="rect">
            <a:avLst/>
          </a:prstGeom>
        </p:spPr>
      </p:pic>
      <p:sp>
        <p:nvSpPr>
          <p:cNvPr id="18" name="文本框 17">
            <a:extLst>
              <a:ext uri="{FF2B5EF4-FFF2-40B4-BE49-F238E27FC236}">
                <a16:creationId xmlns:a16="http://schemas.microsoft.com/office/drawing/2014/main" id="{D1716B4D-4F7E-3807-B47A-BD93D8EB9480}"/>
              </a:ext>
            </a:extLst>
          </p:cNvPr>
          <p:cNvSpPr txBox="1"/>
          <p:nvPr/>
        </p:nvSpPr>
        <p:spPr>
          <a:xfrm>
            <a:off x="1700696" y="4917499"/>
            <a:ext cx="7572720" cy="461665"/>
          </a:xfrm>
          <a:prstGeom prst="rect">
            <a:avLst/>
          </a:prstGeom>
          <a:noFill/>
        </p:spPr>
        <p:txBody>
          <a:bodyPr wrap="square">
            <a:spAutoFit/>
          </a:bodyPr>
          <a:lstStyle/>
          <a:p>
            <a:r>
              <a:rPr kumimoji="1" lang="en-US" altLang="zh-CN" sz="2400" b="1" dirty="0">
                <a:solidFill>
                  <a:srgbClr val="00418D"/>
                </a:solidFill>
                <a:latin typeface="Source Han Serif CN" panose="02020400000000000000" pitchFamily="18" charset="-128"/>
                <a:ea typeface="Source Han Serif CN" panose="02020400000000000000" pitchFamily="18" charset="-128"/>
              </a:rPr>
              <a:t>2.</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 融合多模态神经成像技术，提供更全面的大脑信息</a:t>
            </a:r>
          </a:p>
        </p:txBody>
      </p:sp>
    </p:spTree>
    <p:extLst>
      <p:ext uri="{BB962C8B-B14F-4D97-AF65-F5344CB8AC3E}">
        <p14:creationId xmlns:p14="http://schemas.microsoft.com/office/powerpoint/2010/main" val="185168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88" y="0"/>
            <a:ext cx="4465329" cy="1520955"/>
          </a:xfrm>
          <a:prstGeom prst="rect">
            <a:avLst/>
          </a:prstGeom>
        </p:spPr>
      </p:pic>
      <p:sp>
        <p:nvSpPr>
          <p:cNvPr id="4" name="灯片编号占位符 3">
            <a:extLst>
              <a:ext uri="{FF2B5EF4-FFF2-40B4-BE49-F238E27FC236}">
                <a16:creationId xmlns:a16="http://schemas.microsoft.com/office/drawing/2014/main" id="{693BB847-7005-26FB-BD67-988AFD98A9E4}"/>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cxnSp>
        <p:nvCxnSpPr>
          <p:cNvPr id="6" name="肘形连接符 4">
            <a:extLst>
              <a:ext uri="{FF2B5EF4-FFF2-40B4-BE49-F238E27FC236}">
                <a16:creationId xmlns:a16="http://schemas.microsoft.com/office/drawing/2014/main" id="{9D77AB5C-8193-614F-086B-570C7A6A6AE4}"/>
              </a:ext>
            </a:extLst>
          </p:cNvPr>
          <p:cNvCxnSpPr/>
          <p:nvPr>
            <p:custDataLst>
              <p:tags r:id="rId1"/>
            </p:custDataLst>
          </p:nvPr>
        </p:nvCxnSpPr>
        <p:spPr>
          <a:xfrm>
            <a:off x="478657" y="4617025"/>
            <a:ext cx="3489231" cy="1869231"/>
          </a:xfrm>
          <a:prstGeom prst="bentConnector3">
            <a:avLst>
              <a:gd name="adj1" fmla="val 83"/>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肘形连接符 2">
            <a:extLst>
              <a:ext uri="{FF2B5EF4-FFF2-40B4-BE49-F238E27FC236}">
                <a16:creationId xmlns:a16="http://schemas.microsoft.com/office/drawing/2014/main" id="{490C4492-BA00-D308-9872-76D7C6535A65}"/>
              </a:ext>
            </a:extLst>
          </p:cNvPr>
          <p:cNvCxnSpPr/>
          <p:nvPr>
            <p:custDataLst>
              <p:tags r:id="rId2"/>
            </p:custDataLst>
          </p:nvPr>
        </p:nvCxnSpPr>
        <p:spPr>
          <a:xfrm rot="10800000" flipV="1">
            <a:off x="8273869" y="4555241"/>
            <a:ext cx="3489231" cy="1869231"/>
          </a:xfrm>
          <a:prstGeom prst="bentConnector3">
            <a:avLst>
              <a:gd name="adj1" fmla="val -114"/>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标题 1">
            <a:extLst>
              <a:ext uri="{FF2B5EF4-FFF2-40B4-BE49-F238E27FC236}">
                <a16:creationId xmlns:a16="http://schemas.microsoft.com/office/drawing/2014/main" id="{D31BE85D-19AF-AF43-9106-0A3F69AAAEE8}"/>
              </a:ext>
            </a:extLst>
          </p:cNvPr>
          <p:cNvSpPr>
            <a:spLocks noGrp="1"/>
          </p:cNvSpPr>
          <p:nvPr>
            <p:ph type="title"/>
          </p:nvPr>
        </p:nvSpPr>
        <p:spPr>
          <a:xfrm>
            <a:off x="838200" y="2766219"/>
            <a:ext cx="10515600" cy="1325563"/>
          </a:xfrm>
        </p:spPr>
        <p:txBody>
          <a:bodyPr/>
          <a:lstStyle/>
          <a:p>
            <a:pPr algn="ctr"/>
            <a:r>
              <a:rPr kumimoji="1" lang="en-US" altLang="zh-CN" dirty="0">
                <a:solidFill>
                  <a:srgbClr val="00418D"/>
                </a:solidFill>
              </a:rPr>
              <a:t>Thanks</a:t>
            </a:r>
            <a:r>
              <a:rPr kumimoji="1" lang="zh-CN" altLang="en-US" dirty="0">
                <a:solidFill>
                  <a:srgbClr val="00418D"/>
                </a:solidFill>
              </a:rPr>
              <a:t>！</a:t>
            </a:r>
          </a:p>
        </p:txBody>
      </p:sp>
    </p:spTree>
    <p:extLst>
      <p:ext uri="{BB962C8B-B14F-4D97-AF65-F5344CB8AC3E}">
        <p14:creationId xmlns:p14="http://schemas.microsoft.com/office/powerpoint/2010/main" val="169674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88" y="0"/>
            <a:ext cx="4465329" cy="1520955"/>
          </a:xfrm>
          <a:prstGeom prst="rect">
            <a:avLst/>
          </a:prstGeom>
        </p:spPr>
      </p:pic>
      <p:pic>
        <p:nvPicPr>
          <p:cNvPr id="4" name="图片 3">
            <a:extLst>
              <a:ext uri="{FF2B5EF4-FFF2-40B4-BE49-F238E27FC236}">
                <a16:creationId xmlns:a16="http://schemas.microsoft.com/office/drawing/2014/main" id="{850DFC66-61AE-BB04-D72F-2D51A7A4F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110" y="1247765"/>
            <a:ext cx="9642696" cy="4362470"/>
          </a:xfrm>
          <a:prstGeom prst="rect">
            <a:avLst/>
          </a:prstGeom>
        </p:spPr>
      </p:pic>
      <p:sp>
        <p:nvSpPr>
          <p:cNvPr id="10" name="文本框 9">
            <a:extLst>
              <a:ext uri="{FF2B5EF4-FFF2-40B4-BE49-F238E27FC236}">
                <a16:creationId xmlns:a16="http://schemas.microsoft.com/office/drawing/2014/main" id="{EC5350B7-5E4E-95D0-C1FE-538B0CA3C6A3}"/>
              </a:ext>
            </a:extLst>
          </p:cNvPr>
          <p:cNvSpPr txBox="1"/>
          <p:nvPr/>
        </p:nvSpPr>
        <p:spPr>
          <a:xfrm>
            <a:off x="2209799" y="5654185"/>
            <a:ext cx="7772401" cy="581313"/>
          </a:xfrm>
          <a:prstGeom prst="rect">
            <a:avLst/>
          </a:prstGeom>
          <a:noFill/>
        </p:spPr>
        <p:txBody>
          <a:bodyPr wrap="square" rtlCol="0">
            <a:spAutoFit/>
          </a:bodyPr>
          <a:lstStyle/>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基于神经网络的小鼠面部关键点追踪模型 </a:t>
            </a:r>
            <a:r>
              <a:rPr kumimoji="1" lang="en-US" altLang="zh-CN" sz="2400" dirty="0" err="1">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FaceMap</a:t>
            </a:r>
            <a:endParaRPr kumimoji="1"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842713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88" y="0"/>
            <a:ext cx="4465329" cy="1520955"/>
          </a:xfrm>
          <a:prstGeom prst="rect">
            <a:avLst/>
          </a:prstGeom>
        </p:spPr>
      </p:pic>
      <p:pic>
        <p:nvPicPr>
          <p:cNvPr id="8194" name="Picture 2">
            <a:extLst>
              <a:ext uri="{FF2B5EF4-FFF2-40B4-BE49-F238E27FC236}">
                <a16:creationId xmlns:a16="http://schemas.microsoft.com/office/drawing/2014/main" id="{705F336F-E4B6-04C0-0421-1CE7FF33EF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492"/>
          <a:stretch/>
        </p:blipFill>
        <p:spPr bwMode="auto">
          <a:xfrm>
            <a:off x="3924298" y="511999"/>
            <a:ext cx="7275444" cy="412447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82550302-6395-A56D-3C40-34B499760E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4048" y="4735860"/>
            <a:ext cx="6295944" cy="1905552"/>
          </a:xfrm>
          <a:prstGeom prst="rect">
            <a:avLst/>
          </a:prstGeom>
        </p:spPr>
      </p:pic>
      <p:sp>
        <p:nvSpPr>
          <p:cNvPr id="10" name="文本框 9">
            <a:extLst>
              <a:ext uri="{FF2B5EF4-FFF2-40B4-BE49-F238E27FC236}">
                <a16:creationId xmlns:a16="http://schemas.microsoft.com/office/drawing/2014/main" id="{19D5E0FE-094F-AF7E-CE30-6512676952CE}"/>
              </a:ext>
            </a:extLst>
          </p:cNvPr>
          <p:cNvSpPr txBox="1"/>
          <p:nvPr/>
        </p:nvSpPr>
        <p:spPr>
          <a:xfrm>
            <a:off x="38097" y="2985218"/>
            <a:ext cx="3886201" cy="1133965"/>
          </a:xfrm>
          <a:prstGeom prst="rect">
            <a:avLst/>
          </a:prstGeom>
          <a:noFill/>
        </p:spPr>
        <p:txBody>
          <a:bodyPr wrap="square" rtlCol="0">
            <a:spAutoFit/>
          </a:bodyPr>
          <a:lstStyle/>
          <a:p>
            <a:pPr algn="ctr">
              <a:lnSpc>
                <a:spcPct val="150000"/>
              </a:lnSpc>
            </a:pPr>
            <a:r>
              <a:rPr lang="zh-CN" altLang="en-US" sz="2400" b="1" i="0" dirty="0">
                <a:solidFill>
                  <a:srgbClr val="00418D"/>
                </a:solidFill>
                <a:effectLst/>
                <a:latin typeface="Source Han Serif CN" panose="02020400000000000000" pitchFamily="18" charset="-128"/>
                <a:ea typeface="Source Han Serif CN" panose="02020400000000000000" pitchFamily="18" charset="-128"/>
              </a:rPr>
              <a:t>双光子钙成像数据处理</a:t>
            </a:r>
            <a:endParaRPr lang="en-US" altLang="zh-CN" sz="2400" b="1" dirty="0">
              <a:solidFill>
                <a:srgbClr val="00418D"/>
              </a:solidFill>
              <a:latin typeface="Source Han Serif CN" panose="02020400000000000000" pitchFamily="18" charset="-128"/>
              <a:ea typeface="Source Han Serif CN" panose="02020400000000000000" pitchFamily="18" charset="-128"/>
            </a:endParaRPr>
          </a:p>
          <a:p>
            <a:pPr algn="ctr">
              <a:lnSpc>
                <a:spcPct val="150000"/>
              </a:lnSpc>
            </a:pPr>
            <a:r>
              <a:rPr lang="en" altLang="zh-CN" sz="2400" b="1" i="0" dirty="0">
                <a:solidFill>
                  <a:srgbClr val="00418D"/>
                </a:solidFill>
                <a:effectLst/>
                <a:latin typeface="Times New Roman" panose="02020603050405020304" pitchFamily="18" charset="0"/>
                <a:ea typeface="Source Han Serif CN" panose="02020400000000000000" pitchFamily="18" charset="-128"/>
                <a:cs typeface="Times New Roman" panose="02020603050405020304" pitchFamily="18" charset="0"/>
              </a:rPr>
              <a:t>Suite2p</a:t>
            </a:r>
            <a:endParaRPr kumimoji="1"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74091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88" y="0"/>
            <a:ext cx="4465329" cy="1520955"/>
          </a:xfrm>
          <a:prstGeom prst="rect">
            <a:avLst/>
          </a:prstGeom>
        </p:spPr>
      </p:pic>
      <p:pic>
        <p:nvPicPr>
          <p:cNvPr id="6" name="图片 5">
            <a:extLst>
              <a:ext uri="{FF2B5EF4-FFF2-40B4-BE49-F238E27FC236}">
                <a16:creationId xmlns:a16="http://schemas.microsoft.com/office/drawing/2014/main" id="{5190171A-2D98-34D2-43BD-223D5ED96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729" y="1222298"/>
            <a:ext cx="4233289" cy="2998580"/>
          </a:xfrm>
          <a:prstGeom prst="rect">
            <a:avLst/>
          </a:prstGeom>
        </p:spPr>
      </p:pic>
      <p:pic>
        <p:nvPicPr>
          <p:cNvPr id="8" name="图片 7">
            <a:extLst>
              <a:ext uri="{FF2B5EF4-FFF2-40B4-BE49-F238E27FC236}">
                <a16:creationId xmlns:a16="http://schemas.microsoft.com/office/drawing/2014/main" id="{A5773E6F-B401-1DC0-3E7D-F722090B0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6982" y="1431530"/>
            <a:ext cx="2883077" cy="2734683"/>
          </a:xfrm>
          <a:prstGeom prst="rect">
            <a:avLst/>
          </a:prstGeom>
        </p:spPr>
      </p:pic>
      <p:pic>
        <p:nvPicPr>
          <p:cNvPr id="5" name="图片 4">
            <a:extLst>
              <a:ext uri="{FF2B5EF4-FFF2-40B4-BE49-F238E27FC236}">
                <a16:creationId xmlns:a16="http://schemas.microsoft.com/office/drawing/2014/main" id="{41EFEA5C-1CEF-B38E-102E-0856C562C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0423" y="4275543"/>
            <a:ext cx="5930900" cy="2413000"/>
          </a:xfrm>
          <a:prstGeom prst="rect">
            <a:avLst/>
          </a:prstGeom>
        </p:spPr>
      </p:pic>
    </p:spTree>
    <p:extLst>
      <p:ext uri="{BB962C8B-B14F-4D97-AF65-F5344CB8AC3E}">
        <p14:creationId xmlns:p14="http://schemas.microsoft.com/office/powerpoint/2010/main" val="92723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1073657" y="395514"/>
            <a:ext cx="2393168"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1</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背景介绍</a:t>
            </a:r>
          </a:p>
        </p:txBody>
      </p:sp>
      <p:sp>
        <p:nvSpPr>
          <p:cNvPr id="3" name="文本框 2">
            <a:extLst>
              <a:ext uri="{FF2B5EF4-FFF2-40B4-BE49-F238E27FC236}">
                <a16:creationId xmlns:a16="http://schemas.microsoft.com/office/drawing/2014/main" id="{09C8842F-75C9-895C-9CD1-F2DC2B0ECED6}"/>
              </a:ext>
            </a:extLst>
          </p:cNvPr>
          <p:cNvSpPr txBox="1"/>
          <p:nvPr/>
        </p:nvSpPr>
        <p:spPr>
          <a:xfrm>
            <a:off x="1371145" y="1737969"/>
            <a:ext cx="9667915" cy="2797304"/>
          </a:xfrm>
          <a:prstGeom prst="rect">
            <a:avLst/>
          </a:prstGeom>
          <a:noFill/>
        </p:spPr>
        <p:txBody>
          <a:bodyPr wrap="square" rtlCol="0">
            <a:spAutoFit/>
          </a:bodyPr>
          <a:lstStyle/>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        </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脑电信号（</a:t>
            </a:r>
            <a:r>
              <a:rPr kumimoji="1" lang="en-US" altLang="zh-CN"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Electroencephalography, EEG</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a:t>
            </a:r>
            <a:r>
              <a:rPr kumimoji="1" lang="zh-CN" altLang="en-US" sz="2400" dirty="0">
                <a:solidFill>
                  <a:srgbClr val="00418D"/>
                </a:solidFill>
                <a:latin typeface="Source Han Serif CN" panose="02020400000000000000" pitchFamily="18" charset="-128"/>
                <a:ea typeface="Source Han Serif CN" panose="02020400000000000000" pitchFamily="18" charset="-128"/>
              </a:rPr>
              <a:t>，也称脑电图，是一种记录大脑活动的方法。通过记录大脑皮层中神经细胞放电产生的电场变化信息，揭示大脑在不同状态下的电活动模式。</a:t>
            </a:r>
            <a:endParaRPr kumimoji="1" lang="en-US" altLang="zh-CN" sz="2400" dirty="0">
              <a:solidFill>
                <a:srgbClr val="00418D"/>
              </a:solidFill>
              <a:latin typeface="Source Han Serif CN" panose="02020400000000000000" pitchFamily="18" charset="-128"/>
              <a:ea typeface="Source Han Serif CN" panose="02020400000000000000" pitchFamily="18" charset="-128"/>
            </a:endParaRPr>
          </a:p>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        目前，</a:t>
            </a:r>
            <a:r>
              <a:rPr kumimoji="1" lang="en-US" altLang="zh-CN" sz="2400" b="1"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EEG</a:t>
            </a:r>
            <a:r>
              <a:rPr kumimoji="1" lang="zh-CN" altLang="en-US" sz="2400" dirty="0">
                <a:solidFill>
                  <a:srgbClr val="00418D"/>
                </a:solidFill>
                <a:latin typeface="Source Han Serif CN" panose="02020400000000000000" pitchFamily="18" charset="-128"/>
                <a:ea typeface="Source Han Serif CN" panose="02020400000000000000" pitchFamily="18" charset="-128"/>
              </a:rPr>
              <a:t> 已在 多种疾病的临床诊断、认知功能研究、人机交互、神经反馈治疗 等多个领域得到广泛应用。</a:t>
            </a:r>
          </a:p>
        </p:txBody>
      </p:sp>
    </p:spTree>
    <p:extLst>
      <p:ext uri="{BB962C8B-B14F-4D97-AF65-F5344CB8AC3E}">
        <p14:creationId xmlns:p14="http://schemas.microsoft.com/office/powerpoint/2010/main" val="426478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1073656" y="395514"/>
            <a:ext cx="2807427"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1.1</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采集方式</a:t>
            </a:r>
          </a:p>
        </p:txBody>
      </p:sp>
      <p:sp>
        <p:nvSpPr>
          <p:cNvPr id="3" name="文本框 2">
            <a:extLst>
              <a:ext uri="{FF2B5EF4-FFF2-40B4-BE49-F238E27FC236}">
                <a16:creationId xmlns:a16="http://schemas.microsoft.com/office/drawing/2014/main" id="{09C8842F-75C9-895C-9CD1-F2DC2B0ECED6}"/>
              </a:ext>
            </a:extLst>
          </p:cNvPr>
          <p:cNvSpPr txBox="1"/>
          <p:nvPr/>
        </p:nvSpPr>
        <p:spPr>
          <a:xfrm>
            <a:off x="1067979" y="1492746"/>
            <a:ext cx="10024091" cy="581313"/>
          </a:xfrm>
          <a:prstGeom prst="rect">
            <a:avLst/>
          </a:prstGeom>
          <a:noFill/>
        </p:spPr>
        <p:txBody>
          <a:bodyPr wrap="square" rtlCol="0">
            <a:spAutoFit/>
          </a:bodyPr>
          <a:lstStyle/>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        根据 </a:t>
            </a:r>
            <a:r>
              <a:rPr kumimoji="1" lang="en-US" altLang="zh-CN"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EEG</a:t>
            </a:r>
            <a:r>
              <a:rPr kumimoji="1" lang="zh-CN" altLang="en-US" sz="2400" dirty="0">
                <a:solidFill>
                  <a:srgbClr val="00418D"/>
                </a:solidFill>
                <a:latin typeface="Source Han Serif CN" panose="02020400000000000000" pitchFamily="18" charset="-128"/>
                <a:ea typeface="Source Han Serif CN" panose="02020400000000000000" pitchFamily="18" charset="-128"/>
              </a:rPr>
              <a:t> 信号采集过程中 </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手术对人体的侵入程度</a:t>
            </a:r>
            <a:r>
              <a:rPr kumimoji="1" lang="zh-CN" altLang="en-US" sz="2400" dirty="0">
                <a:solidFill>
                  <a:srgbClr val="00418D"/>
                </a:solidFill>
                <a:latin typeface="Source Han Serif CN" panose="02020400000000000000" pitchFamily="18" charset="-128"/>
                <a:ea typeface="Source Han Serif CN" panose="02020400000000000000" pitchFamily="18" charset="-128"/>
              </a:rPr>
              <a:t>，可分为：</a:t>
            </a:r>
          </a:p>
        </p:txBody>
      </p:sp>
      <p:sp>
        <p:nvSpPr>
          <p:cNvPr id="4" name="文本框 3">
            <a:extLst>
              <a:ext uri="{FF2B5EF4-FFF2-40B4-BE49-F238E27FC236}">
                <a16:creationId xmlns:a16="http://schemas.microsoft.com/office/drawing/2014/main" id="{6033D0B2-77AB-4757-C912-DD36DC0995C9}"/>
              </a:ext>
            </a:extLst>
          </p:cNvPr>
          <p:cNvSpPr txBox="1"/>
          <p:nvPr/>
        </p:nvSpPr>
        <p:spPr>
          <a:xfrm>
            <a:off x="5132958" y="2285964"/>
            <a:ext cx="2151559" cy="677108"/>
          </a:xfrm>
          <a:prstGeom prst="rect">
            <a:avLst/>
          </a:prstGeom>
          <a:noFill/>
        </p:spPr>
        <p:txBody>
          <a:bodyPr wrap="square" rtlCol="0">
            <a:spAutoFit/>
          </a:bodyPr>
          <a:lstStyle/>
          <a:p>
            <a:pPr algn="ctr"/>
            <a:r>
              <a:rPr kumimoji="1" lang="zh-CN" altLang="en-US" sz="2400" b="1" dirty="0">
                <a:solidFill>
                  <a:srgbClr val="00418D"/>
                </a:solidFill>
                <a:latin typeface="Source Han Serif CN" panose="02020400000000000000" pitchFamily="18" charset="-128"/>
                <a:ea typeface="Source Han Serif CN" panose="02020400000000000000" pitchFamily="18" charset="-128"/>
              </a:rPr>
              <a:t>非侵入式</a:t>
            </a:r>
            <a:endParaRPr kumimoji="1" lang="en-US" altLang="zh-CN" sz="2400" b="1" dirty="0">
              <a:solidFill>
                <a:srgbClr val="00418D"/>
              </a:solidFill>
              <a:latin typeface="Source Han Serif CN" panose="02020400000000000000" pitchFamily="18" charset="-128"/>
              <a:ea typeface="Source Han Serif CN" panose="02020400000000000000" pitchFamily="18" charset="-128"/>
            </a:endParaRPr>
          </a:p>
          <a:p>
            <a:pPr algn="ctr"/>
            <a:r>
              <a:rPr kumimoji="1" lang="zh-CN" altLang="en-US" sz="1400" b="1" dirty="0">
                <a:solidFill>
                  <a:srgbClr val="00418D"/>
                </a:solidFill>
                <a:latin typeface="Source Han Serif CN" panose="02020400000000000000" pitchFamily="18" charset="-128"/>
                <a:ea typeface="Source Han Serif CN" panose="02020400000000000000" pitchFamily="18" charset="-128"/>
              </a:rPr>
              <a:t>（最常见）</a:t>
            </a:r>
          </a:p>
        </p:txBody>
      </p:sp>
      <p:pic>
        <p:nvPicPr>
          <p:cNvPr id="6" name="图片 5">
            <a:extLst>
              <a:ext uri="{FF2B5EF4-FFF2-40B4-BE49-F238E27FC236}">
                <a16:creationId xmlns:a16="http://schemas.microsoft.com/office/drawing/2014/main" id="{CD2C9126-019E-ACF9-8741-AB2BFA61FE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43658" y="2313677"/>
            <a:ext cx="3289300" cy="3073400"/>
          </a:xfrm>
          <a:prstGeom prst="rect">
            <a:avLst/>
          </a:prstGeom>
        </p:spPr>
      </p:pic>
      <p:sp>
        <p:nvSpPr>
          <p:cNvPr id="7" name="文本框 6">
            <a:extLst>
              <a:ext uri="{FF2B5EF4-FFF2-40B4-BE49-F238E27FC236}">
                <a16:creationId xmlns:a16="http://schemas.microsoft.com/office/drawing/2014/main" id="{F460C9FE-926D-56F8-40BB-F4A3F3D7001A}"/>
              </a:ext>
            </a:extLst>
          </p:cNvPr>
          <p:cNvSpPr txBox="1"/>
          <p:nvPr/>
        </p:nvSpPr>
        <p:spPr>
          <a:xfrm>
            <a:off x="5132958" y="3429000"/>
            <a:ext cx="2151559" cy="581313"/>
          </a:xfrm>
          <a:prstGeom prst="rect">
            <a:avLst/>
          </a:prstGeom>
          <a:noFill/>
        </p:spPr>
        <p:txBody>
          <a:bodyPr wrap="square" rtlCol="0">
            <a:spAutoFit/>
          </a:bodyPr>
          <a:lstStyle/>
          <a:p>
            <a:pPr algn="ctr">
              <a:lnSpc>
                <a:spcPct val="150000"/>
              </a:lnSpc>
            </a:pPr>
            <a:r>
              <a:rPr kumimoji="1" lang="zh-CN" altLang="en-US" sz="2400" b="1" dirty="0">
                <a:solidFill>
                  <a:srgbClr val="00418D"/>
                </a:solidFill>
                <a:latin typeface="Source Han Serif CN" panose="02020400000000000000" pitchFamily="18" charset="-128"/>
                <a:ea typeface="Source Han Serif CN" panose="02020400000000000000" pitchFamily="18" charset="-128"/>
              </a:rPr>
              <a:t>半侵入式</a:t>
            </a:r>
          </a:p>
        </p:txBody>
      </p:sp>
      <p:sp>
        <p:nvSpPr>
          <p:cNvPr id="8" name="文本框 7">
            <a:extLst>
              <a:ext uri="{FF2B5EF4-FFF2-40B4-BE49-F238E27FC236}">
                <a16:creationId xmlns:a16="http://schemas.microsoft.com/office/drawing/2014/main" id="{8D54C13A-7F74-4C6D-6C62-54E8767A74E7}"/>
              </a:ext>
            </a:extLst>
          </p:cNvPr>
          <p:cNvSpPr txBox="1"/>
          <p:nvPr/>
        </p:nvSpPr>
        <p:spPr>
          <a:xfrm>
            <a:off x="5125174" y="4799486"/>
            <a:ext cx="2151559" cy="581313"/>
          </a:xfrm>
          <a:prstGeom prst="rect">
            <a:avLst/>
          </a:prstGeom>
          <a:noFill/>
        </p:spPr>
        <p:txBody>
          <a:bodyPr wrap="square" rtlCol="0">
            <a:spAutoFit/>
          </a:bodyPr>
          <a:lstStyle/>
          <a:p>
            <a:pPr algn="ctr">
              <a:lnSpc>
                <a:spcPct val="150000"/>
              </a:lnSpc>
            </a:pPr>
            <a:r>
              <a:rPr kumimoji="1" lang="zh-CN" altLang="en-US" sz="2400" b="1" dirty="0">
                <a:solidFill>
                  <a:srgbClr val="00418D"/>
                </a:solidFill>
                <a:latin typeface="Source Han Serif CN" panose="02020400000000000000" pitchFamily="18" charset="-128"/>
                <a:ea typeface="Source Han Serif CN" panose="02020400000000000000" pitchFamily="18" charset="-128"/>
              </a:rPr>
              <a:t>侵入式</a:t>
            </a:r>
          </a:p>
        </p:txBody>
      </p:sp>
      <p:sp>
        <p:nvSpPr>
          <p:cNvPr id="9" name="文本框 8">
            <a:extLst>
              <a:ext uri="{FF2B5EF4-FFF2-40B4-BE49-F238E27FC236}">
                <a16:creationId xmlns:a16="http://schemas.microsoft.com/office/drawing/2014/main" id="{7202FFEB-2D11-96E5-3345-2BFF1E871D97}"/>
              </a:ext>
            </a:extLst>
          </p:cNvPr>
          <p:cNvSpPr txBox="1"/>
          <p:nvPr/>
        </p:nvSpPr>
        <p:spPr>
          <a:xfrm>
            <a:off x="7112554" y="2184359"/>
            <a:ext cx="3701220" cy="581313"/>
          </a:xfrm>
          <a:prstGeom prst="rect">
            <a:avLst/>
          </a:prstGeom>
          <a:noFill/>
        </p:spPr>
        <p:txBody>
          <a:bodyPr wrap="square" rtlCol="0">
            <a:spAutoFit/>
          </a:bodyPr>
          <a:lstStyle/>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作用于 </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头皮外</a:t>
            </a:r>
            <a:r>
              <a:rPr kumimoji="1" lang="zh-CN" altLang="en-US" sz="2400" dirty="0">
                <a:solidFill>
                  <a:srgbClr val="00418D"/>
                </a:solidFill>
                <a:latin typeface="Source Han Serif CN" panose="02020400000000000000" pitchFamily="18" charset="-128"/>
                <a:ea typeface="Source Han Serif CN" panose="02020400000000000000" pitchFamily="18" charset="-128"/>
              </a:rPr>
              <a:t>，无需手术</a:t>
            </a:r>
            <a:endParaRPr kumimoji="1" lang="zh-CN" altLang="en-US" sz="2400" b="1" dirty="0">
              <a:solidFill>
                <a:srgbClr val="00418D"/>
              </a:solidFill>
              <a:latin typeface="Source Han Serif CN" panose="02020400000000000000" pitchFamily="18" charset="-128"/>
              <a:ea typeface="Source Han Serif CN" panose="02020400000000000000" pitchFamily="18" charset="-128"/>
            </a:endParaRPr>
          </a:p>
        </p:txBody>
      </p:sp>
      <p:sp>
        <p:nvSpPr>
          <p:cNvPr id="10" name="文本框 9">
            <a:extLst>
              <a:ext uri="{FF2B5EF4-FFF2-40B4-BE49-F238E27FC236}">
                <a16:creationId xmlns:a16="http://schemas.microsoft.com/office/drawing/2014/main" id="{2D0D7462-B4FA-DF63-EDE1-72AEABB2862D}"/>
              </a:ext>
            </a:extLst>
          </p:cNvPr>
          <p:cNvSpPr txBox="1"/>
          <p:nvPr/>
        </p:nvSpPr>
        <p:spPr>
          <a:xfrm>
            <a:off x="7112554" y="2675207"/>
            <a:ext cx="3701220" cy="581313"/>
          </a:xfrm>
          <a:prstGeom prst="rect">
            <a:avLst/>
          </a:prstGeom>
          <a:noFill/>
        </p:spPr>
        <p:txBody>
          <a:bodyPr wrap="square" rtlCol="0">
            <a:spAutoFit/>
          </a:bodyPr>
          <a:lstStyle/>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信号 </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空间分辨率 </a:t>
            </a:r>
            <a:r>
              <a:rPr kumimoji="1" lang="zh-CN" altLang="en-US" sz="2400" dirty="0">
                <a:solidFill>
                  <a:srgbClr val="00418D"/>
                </a:solidFill>
                <a:latin typeface="Source Han Serif CN" panose="02020400000000000000" pitchFamily="18" charset="-128"/>
                <a:ea typeface="Source Han Serif CN" panose="02020400000000000000" pitchFamily="18" charset="-128"/>
              </a:rPr>
              <a:t>较差</a:t>
            </a:r>
            <a:endParaRPr kumimoji="1" lang="zh-CN" altLang="en-US" sz="2400" b="1" dirty="0">
              <a:solidFill>
                <a:srgbClr val="00418D"/>
              </a:solidFill>
              <a:latin typeface="Source Han Serif CN" panose="02020400000000000000" pitchFamily="18" charset="-128"/>
              <a:ea typeface="Source Han Serif CN" panose="02020400000000000000" pitchFamily="18" charset="-128"/>
            </a:endParaRPr>
          </a:p>
        </p:txBody>
      </p:sp>
      <p:sp>
        <p:nvSpPr>
          <p:cNvPr id="11" name="文本框 10">
            <a:extLst>
              <a:ext uri="{FF2B5EF4-FFF2-40B4-BE49-F238E27FC236}">
                <a16:creationId xmlns:a16="http://schemas.microsoft.com/office/drawing/2014/main" id="{61793605-641F-E8E1-D40B-882A119A09F7}"/>
              </a:ext>
            </a:extLst>
          </p:cNvPr>
          <p:cNvSpPr txBox="1"/>
          <p:nvPr/>
        </p:nvSpPr>
        <p:spPr>
          <a:xfrm>
            <a:off x="7068032" y="3404746"/>
            <a:ext cx="4024037" cy="581313"/>
          </a:xfrm>
          <a:prstGeom prst="rect">
            <a:avLst/>
          </a:prstGeom>
          <a:noFill/>
        </p:spPr>
        <p:txBody>
          <a:bodyPr wrap="square" rtlCol="0">
            <a:spAutoFit/>
          </a:bodyPr>
          <a:lstStyle/>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植入于 </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头皮和大脑皮层 </a:t>
            </a:r>
            <a:r>
              <a:rPr kumimoji="1" lang="zh-CN" altLang="en-US" sz="2400" dirty="0">
                <a:solidFill>
                  <a:srgbClr val="00418D"/>
                </a:solidFill>
                <a:latin typeface="Source Han Serif CN" panose="02020400000000000000" pitchFamily="18" charset="-128"/>
                <a:ea typeface="Source Han Serif CN" panose="02020400000000000000" pitchFamily="18" charset="-128"/>
              </a:rPr>
              <a:t>之间</a:t>
            </a:r>
            <a:endParaRPr kumimoji="1" lang="zh-CN" altLang="en-US" sz="2400" b="1" dirty="0">
              <a:solidFill>
                <a:srgbClr val="00418D"/>
              </a:solidFill>
              <a:latin typeface="Source Han Serif CN" panose="02020400000000000000" pitchFamily="18" charset="-128"/>
              <a:ea typeface="Source Han Serif CN" panose="02020400000000000000" pitchFamily="18" charset="-128"/>
            </a:endParaRPr>
          </a:p>
        </p:txBody>
      </p:sp>
      <p:sp>
        <p:nvSpPr>
          <p:cNvPr id="12" name="文本框 11">
            <a:extLst>
              <a:ext uri="{FF2B5EF4-FFF2-40B4-BE49-F238E27FC236}">
                <a16:creationId xmlns:a16="http://schemas.microsoft.com/office/drawing/2014/main" id="{50415E30-3C45-0144-B65C-52178AEF9CD8}"/>
              </a:ext>
            </a:extLst>
          </p:cNvPr>
          <p:cNvSpPr txBox="1"/>
          <p:nvPr/>
        </p:nvSpPr>
        <p:spPr>
          <a:xfrm>
            <a:off x="7031857" y="4252492"/>
            <a:ext cx="4024037" cy="581313"/>
          </a:xfrm>
          <a:prstGeom prst="rect">
            <a:avLst/>
          </a:prstGeom>
          <a:noFill/>
        </p:spPr>
        <p:txBody>
          <a:bodyPr wrap="square" rtlCol="0">
            <a:spAutoFit/>
          </a:bodyPr>
          <a:lstStyle/>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植入于 </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大脑皮层</a:t>
            </a:r>
          </a:p>
        </p:txBody>
      </p:sp>
      <p:sp>
        <p:nvSpPr>
          <p:cNvPr id="13" name="文本框 12">
            <a:extLst>
              <a:ext uri="{FF2B5EF4-FFF2-40B4-BE49-F238E27FC236}">
                <a16:creationId xmlns:a16="http://schemas.microsoft.com/office/drawing/2014/main" id="{929DE6DF-A4C0-26FB-2F8A-E29A5A313ACF}"/>
              </a:ext>
            </a:extLst>
          </p:cNvPr>
          <p:cNvSpPr txBox="1"/>
          <p:nvPr/>
        </p:nvSpPr>
        <p:spPr>
          <a:xfrm>
            <a:off x="7025982" y="4770562"/>
            <a:ext cx="3701220" cy="1135311"/>
          </a:xfrm>
          <a:prstGeom prst="rect">
            <a:avLst/>
          </a:prstGeom>
          <a:noFill/>
        </p:spPr>
        <p:txBody>
          <a:bodyPr wrap="square" rtlCol="0">
            <a:spAutoFit/>
          </a:bodyPr>
          <a:lstStyle/>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更好的 </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空间分辨率 </a:t>
            </a:r>
            <a:endParaRPr kumimoji="1" lang="en-US" altLang="zh-CN" sz="2400" dirty="0">
              <a:solidFill>
                <a:srgbClr val="00418D"/>
              </a:solidFill>
              <a:latin typeface="Source Han Serif CN" panose="02020400000000000000" pitchFamily="18" charset="-128"/>
              <a:ea typeface="Source Han Serif CN" panose="02020400000000000000" pitchFamily="18" charset="-128"/>
            </a:endParaRPr>
          </a:p>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更大的 </a:t>
            </a:r>
            <a:r>
              <a:rPr kumimoji="1" lang="zh-CN" altLang="en-US" sz="2400" b="1" dirty="0">
                <a:solidFill>
                  <a:srgbClr val="00418D"/>
                </a:solidFill>
                <a:latin typeface="Source Han Serif CN" panose="02020400000000000000" pitchFamily="18" charset="-128"/>
                <a:ea typeface="Source Han Serif CN" panose="02020400000000000000" pitchFamily="18" charset="-128"/>
              </a:rPr>
              <a:t>信号带宽</a:t>
            </a:r>
          </a:p>
        </p:txBody>
      </p:sp>
    </p:spTree>
    <p:extLst>
      <p:ext uri="{BB962C8B-B14F-4D97-AF65-F5344CB8AC3E}">
        <p14:creationId xmlns:p14="http://schemas.microsoft.com/office/powerpoint/2010/main" val="348659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1073656" y="395514"/>
            <a:ext cx="2807427"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1.1</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采集方式</a:t>
            </a:r>
          </a:p>
        </p:txBody>
      </p:sp>
      <p:sp>
        <p:nvSpPr>
          <p:cNvPr id="3" name="文本框 2">
            <a:extLst>
              <a:ext uri="{FF2B5EF4-FFF2-40B4-BE49-F238E27FC236}">
                <a16:creationId xmlns:a16="http://schemas.microsoft.com/office/drawing/2014/main" id="{09C8842F-75C9-895C-9CD1-F2DC2B0ECED6}"/>
              </a:ext>
            </a:extLst>
          </p:cNvPr>
          <p:cNvSpPr txBox="1"/>
          <p:nvPr/>
        </p:nvSpPr>
        <p:spPr>
          <a:xfrm>
            <a:off x="1073656" y="1357968"/>
            <a:ext cx="7077568" cy="581313"/>
          </a:xfrm>
          <a:prstGeom prst="rect">
            <a:avLst/>
          </a:prstGeom>
          <a:noFill/>
        </p:spPr>
        <p:txBody>
          <a:bodyPr wrap="square" rtlCol="0">
            <a:spAutoFit/>
          </a:bodyPr>
          <a:lstStyle/>
          <a:p>
            <a:pPr>
              <a:lnSpc>
                <a:spcPct val="150000"/>
              </a:lnSpc>
            </a:pPr>
            <a:r>
              <a:rPr kumimoji="1" lang="zh-CN" altLang="en-US" sz="2400" dirty="0">
                <a:solidFill>
                  <a:srgbClr val="00418D"/>
                </a:solidFill>
                <a:latin typeface="Source Han Serif CN" panose="02020400000000000000" pitchFamily="18" charset="-128"/>
                <a:ea typeface="Source Han Serif CN" panose="02020400000000000000" pitchFamily="18" charset="-128"/>
              </a:rPr>
              <a:t>        以常见的头皮脑电</a:t>
            </a:r>
            <a:r>
              <a:rPr kumimoji="1" lang="zh-CN" altLang="en-US" sz="24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信号为例，</a:t>
            </a:r>
            <a:r>
              <a:rPr kumimoji="1" lang="zh-CN" altLang="en-US" sz="2400" dirty="0">
                <a:solidFill>
                  <a:srgbClr val="00418D"/>
                </a:solidFill>
                <a:latin typeface="Source Han Serif CN" panose="02020400000000000000" pitchFamily="18" charset="-128"/>
                <a:ea typeface="Source Han Serif CN" panose="02020400000000000000" pitchFamily="18" charset="-128"/>
              </a:rPr>
              <a:t>长这样：</a:t>
            </a:r>
          </a:p>
        </p:txBody>
      </p:sp>
      <p:pic>
        <p:nvPicPr>
          <p:cNvPr id="1026" name="Picture 2">
            <a:extLst>
              <a:ext uri="{FF2B5EF4-FFF2-40B4-BE49-F238E27FC236}">
                <a16:creationId xmlns:a16="http://schemas.microsoft.com/office/drawing/2014/main" id="{7AEC127A-BA8B-5089-B500-A97A71EAF2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1576" y="2075258"/>
            <a:ext cx="3367134" cy="314101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42D4311-C710-8AE8-CDCD-FB1818693E79}"/>
              </a:ext>
            </a:extLst>
          </p:cNvPr>
          <p:cNvSpPr txBox="1"/>
          <p:nvPr/>
        </p:nvSpPr>
        <p:spPr>
          <a:xfrm>
            <a:off x="2738206" y="5274042"/>
            <a:ext cx="1802030" cy="336823"/>
          </a:xfrm>
          <a:prstGeom prst="rect">
            <a:avLst/>
          </a:prstGeom>
          <a:noFill/>
        </p:spPr>
        <p:txBody>
          <a:bodyPr wrap="square" rtlCol="0">
            <a:spAutoFit/>
          </a:bodyPr>
          <a:lstStyle/>
          <a:p>
            <a:pPr>
              <a:lnSpc>
                <a:spcPct val="150000"/>
              </a:lnSpc>
            </a:pPr>
            <a:r>
              <a:rPr kumimoji="1" lang="en-US" altLang="zh-CN" sz="12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EEG</a:t>
            </a:r>
            <a:r>
              <a:rPr kumimoji="1" lang="zh-CN" altLang="en-US" sz="1200" dirty="0">
                <a:solidFill>
                  <a:srgbClr val="00418D"/>
                </a:solidFill>
                <a:latin typeface="Source Han Serif CN" panose="02020400000000000000" pitchFamily="18" charset="-128"/>
                <a:ea typeface="Source Han Serif CN" panose="02020400000000000000" pitchFamily="18" charset="-128"/>
              </a:rPr>
              <a:t> 电极位置示意图</a:t>
            </a:r>
            <a:r>
              <a:rPr kumimoji="1" lang="en-US" altLang="zh-CN" sz="1200" baseline="30000" dirty="0">
                <a:solidFill>
                  <a:srgbClr val="00418D"/>
                </a:solidFill>
                <a:latin typeface="Source Han Serif CN" panose="02020400000000000000" pitchFamily="18" charset="-128"/>
                <a:ea typeface="Source Han Serif CN" panose="02020400000000000000" pitchFamily="18" charset="-128"/>
              </a:rPr>
              <a:t>[1]</a:t>
            </a:r>
            <a:endParaRPr kumimoji="1" lang="zh-CN" altLang="en-US" sz="1200" dirty="0">
              <a:solidFill>
                <a:srgbClr val="00418D"/>
              </a:solidFill>
              <a:latin typeface="Source Han Serif CN" panose="02020400000000000000" pitchFamily="18" charset="-128"/>
              <a:ea typeface="Source Han Serif CN" panose="02020400000000000000" pitchFamily="18" charset="-128"/>
            </a:endParaRPr>
          </a:p>
        </p:txBody>
      </p:sp>
      <p:sp>
        <p:nvSpPr>
          <p:cNvPr id="4" name="文本框 3">
            <a:extLst>
              <a:ext uri="{FF2B5EF4-FFF2-40B4-BE49-F238E27FC236}">
                <a16:creationId xmlns:a16="http://schemas.microsoft.com/office/drawing/2014/main" id="{FF05AD81-1546-0F4D-7929-863EB72F5B9B}"/>
              </a:ext>
            </a:extLst>
          </p:cNvPr>
          <p:cNvSpPr txBox="1"/>
          <p:nvPr/>
        </p:nvSpPr>
        <p:spPr>
          <a:xfrm>
            <a:off x="959652" y="6005372"/>
            <a:ext cx="9016299" cy="276999"/>
          </a:xfrm>
          <a:prstGeom prst="rect">
            <a:avLst/>
          </a:prstGeom>
          <a:noFill/>
        </p:spPr>
        <p:txBody>
          <a:bodyPr wrap="square" rtlCol="0">
            <a:spAutoFit/>
          </a:bodyPr>
          <a:lstStyle/>
          <a:p>
            <a:r>
              <a:rPr kumimoji="1" lang="en-US" altLang="zh-CN" sz="1200" dirty="0">
                <a:latin typeface="Times New Roman" panose="02020603050405020304" pitchFamily="18" charset="0"/>
                <a:ea typeface="Source Han Serif CN" panose="02020400000000000000" pitchFamily="18" charset="-128"/>
                <a:cs typeface="Times New Roman" panose="02020603050405020304" pitchFamily="18" charset="0"/>
              </a:rPr>
              <a:t>[1]</a:t>
            </a:r>
            <a:r>
              <a:rPr kumimoji="1" lang="zh-CN" altLang="en-US" sz="1200" dirty="0">
                <a:latin typeface="Times New Roman" panose="02020603050405020304" pitchFamily="18" charset="0"/>
                <a:ea typeface="Source Han Serif CN" panose="02020400000000000000" pitchFamily="18" charset="-128"/>
                <a:cs typeface="Times New Roman" panose="02020603050405020304" pitchFamily="18" charset="0"/>
              </a:rPr>
              <a:t> 宋耀莲</a:t>
            </a:r>
            <a:r>
              <a:rPr kumimoji="1" lang="en-US" altLang="zh-CN" sz="1200" dirty="0">
                <a:latin typeface="Times New Roman" panose="02020603050405020304" pitchFamily="18" charset="0"/>
                <a:ea typeface="Source Han Serif CN" panose="02020400000000000000" pitchFamily="18" charset="-128"/>
                <a:cs typeface="Times New Roman" panose="02020603050405020304" pitchFamily="18" charset="0"/>
              </a:rPr>
              <a:t>,</a:t>
            </a:r>
            <a:r>
              <a:rPr kumimoji="1" lang="zh-CN" altLang="en-US" sz="1200" dirty="0">
                <a:latin typeface="Times New Roman" panose="02020603050405020304" pitchFamily="18" charset="0"/>
                <a:ea typeface="Source Han Serif CN" panose="02020400000000000000" pitchFamily="18" charset="-128"/>
                <a:cs typeface="Times New Roman" panose="02020603050405020304" pitchFamily="18" charset="0"/>
              </a:rPr>
              <a:t>殷喜喆</a:t>
            </a:r>
            <a:r>
              <a:rPr kumimoji="1" lang="en-US" altLang="zh-CN" sz="1200" dirty="0">
                <a:latin typeface="Times New Roman" panose="02020603050405020304" pitchFamily="18" charset="0"/>
                <a:ea typeface="Source Han Serif CN" panose="02020400000000000000" pitchFamily="18" charset="-128"/>
                <a:cs typeface="Times New Roman" panose="02020603050405020304" pitchFamily="18" charset="0"/>
              </a:rPr>
              <a:t>,</a:t>
            </a:r>
            <a:r>
              <a:rPr kumimoji="1" lang="zh-CN" altLang="en-US" sz="1200" dirty="0">
                <a:latin typeface="Times New Roman" panose="02020603050405020304" pitchFamily="18" charset="0"/>
                <a:ea typeface="Source Han Serif CN" panose="02020400000000000000" pitchFamily="18" charset="-128"/>
                <a:cs typeface="Times New Roman" panose="02020603050405020304" pitchFamily="18" charset="0"/>
              </a:rPr>
              <a:t>杨俊</a:t>
            </a:r>
            <a:r>
              <a:rPr kumimoji="1" lang="en-US" altLang="zh-CN" sz="1200" dirty="0">
                <a:latin typeface="Times New Roman" panose="02020603050405020304" pitchFamily="18" charset="0"/>
                <a:ea typeface="Source Han Serif CN" panose="02020400000000000000" pitchFamily="18" charset="-128"/>
                <a:cs typeface="Times New Roman" panose="02020603050405020304" pitchFamily="18" charset="0"/>
              </a:rPr>
              <a:t>.</a:t>
            </a:r>
            <a:r>
              <a:rPr kumimoji="1" lang="zh-CN" altLang="en-US" sz="1200" dirty="0">
                <a:latin typeface="Times New Roman" panose="02020603050405020304" pitchFamily="18" charset="0"/>
                <a:ea typeface="Source Han Serif CN" panose="02020400000000000000" pitchFamily="18" charset="-128"/>
                <a:cs typeface="Times New Roman" panose="02020603050405020304" pitchFamily="18" charset="0"/>
              </a:rPr>
              <a:t>基于时空特征学习</a:t>
            </a:r>
            <a:r>
              <a:rPr kumimoji="1" lang="en" altLang="zh-CN" sz="1200" dirty="0">
                <a:latin typeface="Times New Roman" panose="02020603050405020304" pitchFamily="18" charset="0"/>
                <a:ea typeface="Source Han Serif CN" panose="02020400000000000000" pitchFamily="18" charset="-128"/>
                <a:cs typeface="Times New Roman" panose="02020603050405020304" pitchFamily="18" charset="0"/>
              </a:rPr>
              <a:t>Transformer</a:t>
            </a:r>
            <a:r>
              <a:rPr kumimoji="1" lang="zh-CN" altLang="en-US" sz="1200" dirty="0">
                <a:latin typeface="Times New Roman" panose="02020603050405020304" pitchFamily="18" charset="0"/>
                <a:ea typeface="Source Han Serif CN" panose="02020400000000000000" pitchFamily="18" charset="-128"/>
                <a:cs typeface="Times New Roman" panose="02020603050405020304" pitchFamily="18" charset="0"/>
              </a:rPr>
              <a:t>的运动想象脑电解码方法</a:t>
            </a:r>
            <a:r>
              <a:rPr kumimoji="1" lang="en-US" altLang="zh-CN" sz="1200" dirty="0">
                <a:latin typeface="Times New Roman" panose="02020603050405020304" pitchFamily="18" charset="0"/>
                <a:ea typeface="Source Han Serif CN" panose="02020400000000000000" pitchFamily="18" charset="-128"/>
                <a:cs typeface="Times New Roman" panose="02020603050405020304" pitchFamily="18" charset="0"/>
              </a:rPr>
              <a:t>[</a:t>
            </a:r>
            <a:r>
              <a:rPr kumimoji="1" lang="en" altLang="zh-CN" sz="1200" dirty="0">
                <a:latin typeface="Times New Roman" panose="02020603050405020304" pitchFamily="18" charset="0"/>
                <a:ea typeface="Source Han Serif CN" panose="02020400000000000000" pitchFamily="18" charset="-128"/>
                <a:cs typeface="Times New Roman" panose="02020603050405020304" pitchFamily="18" charset="0"/>
              </a:rPr>
              <a:t>J].</a:t>
            </a:r>
            <a:r>
              <a:rPr kumimoji="1" lang="zh-CN" altLang="en-US" sz="1200" dirty="0">
                <a:latin typeface="Times New Roman" panose="02020603050405020304" pitchFamily="18" charset="0"/>
                <a:ea typeface="Source Han Serif CN" panose="02020400000000000000" pitchFamily="18" charset="-128"/>
                <a:cs typeface="Times New Roman" panose="02020603050405020304" pitchFamily="18" charset="0"/>
              </a:rPr>
              <a:t>南京大学学报（自然科学版）</a:t>
            </a:r>
            <a:r>
              <a:rPr kumimoji="1" lang="en-US" altLang="zh-CN" sz="1200" dirty="0">
                <a:latin typeface="Times New Roman" panose="02020603050405020304" pitchFamily="18" charset="0"/>
                <a:ea typeface="Source Han Serif CN" panose="02020400000000000000" pitchFamily="18" charset="-128"/>
                <a:cs typeface="Times New Roman" panose="02020603050405020304" pitchFamily="18" charset="0"/>
              </a:rPr>
              <a:t>,2023,59(2):313-321</a:t>
            </a:r>
            <a:endParaRPr kumimoji="1" lang="zh-CN" altLang="en-US" sz="1200" dirty="0">
              <a:latin typeface="Times New Roman" panose="02020603050405020304" pitchFamily="18" charset="0"/>
              <a:ea typeface="Source Han Serif CN" panose="02020400000000000000" pitchFamily="18" charset="-128"/>
              <a:cs typeface="Times New Roman" panose="02020603050405020304" pitchFamily="18" charset="0"/>
            </a:endParaRPr>
          </a:p>
        </p:txBody>
      </p:sp>
      <p:pic>
        <p:nvPicPr>
          <p:cNvPr id="1028" name="Picture 4" descr="请添加图片描述">
            <a:extLst>
              <a:ext uri="{FF2B5EF4-FFF2-40B4-BE49-F238E27FC236}">
                <a16:creationId xmlns:a16="http://schemas.microsoft.com/office/drawing/2014/main" id="{2AE998C5-0E41-83D4-AE6D-374109FD779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707" t="4691" r="4841"/>
          <a:stretch/>
        </p:blipFill>
        <p:spPr bwMode="auto">
          <a:xfrm>
            <a:off x="5699197" y="1981637"/>
            <a:ext cx="5406887" cy="345604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406606E-53BF-332D-0EDB-A8D6323E0CC7}"/>
              </a:ext>
            </a:extLst>
          </p:cNvPr>
          <p:cNvSpPr txBox="1"/>
          <p:nvPr/>
        </p:nvSpPr>
        <p:spPr>
          <a:xfrm>
            <a:off x="6936713" y="5452429"/>
            <a:ext cx="3710115" cy="336695"/>
          </a:xfrm>
          <a:prstGeom prst="rect">
            <a:avLst/>
          </a:prstGeom>
          <a:noFill/>
        </p:spPr>
        <p:txBody>
          <a:bodyPr wrap="square" rtlCol="0">
            <a:spAutoFit/>
          </a:bodyPr>
          <a:lstStyle/>
          <a:p>
            <a:pPr>
              <a:lnSpc>
                <a:spcPct val="150000"/>
              </a:lnSpc>
            </a:pPr>
            <a:r>
              <a:rPr kumimoji="1" lang="zh-CN" altLang="en-US" sz="12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通过 </a:t>
            </a:r>
            <a:r>
              <a:rPr kumimoji="1" lang="en-US" altLang="zh-CN" sz="12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MATLAB</a:t>
            </a:r>
            <a:r>
              <a:rPr kumimoji="1" lang="zh-CN" altLang="en-US" sz="12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 绘制的多通道 </a:t>
            </a:r>
            <a:r>
              <a:rPr kumimoji="1" lang="en-US" altLang="zh-CN" sz="12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EEG</a:t>
            </a:r>
            <a:r>
              <a:rPr kumimoji="1" lang="zh-CN" altLang="en-US" sz="1200" dirty="0">
                <a:solidFill>
                  <a:srgbClr val="00418D"/>
                </a:solidFill>
                <a:latin typeface="Times New Roman" panose="02020603050405020304" pitchFamily="18" charset="0"/>
                <a:ea typeface="Source Han Serif CN" panose="02020400000000000000" pitchFamily="18" charset="-128"/>
                <a:cs typeface="Times New Roman" panose="02020603050405020304" pitchFamily="18" charset="0"/>
              </a:rPr>
              <a:t> 时序信号</a:t>
            </a:r>
            <a:endParaRPr kumimoji="1" lang="zh-CN" altLang="en-US" sz="1200" dirty="0">
              <a:solidFill>
                <a:srgbClr val="00418D"/>
              </a:solidFill>
              <a:latin typeface="Source Han Serif CN" panose="02020400000000000000" pitchFamily="18" charset="-128"/>
              <a:ea typeface="Source Han Serif CN" panose="02020400000000000000" pitchFamily="18" charset="-128"/>
            </a:endParaRPr>
          </a:p>
        </p:txBody>
      </p:sp>
    </p:spTree>
    <p:extLst>
      <p:ext uri="{BB962C8B-B14F-4D97-AF65-F5344CB8AC3E}">
        <p14:creationId xmlns:p14="http://schemas.microsoft.com/office/powerpoint/2010/main" val="4223462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BC97BB8-D9AB-F668-D2BD-68DB4102B2FF}"/>
              </a:ext>
            </a:extLst>
          </p:cNvPr>
          <p:cNvSpPr/>
          <p:nvPr/>
        </p:nvSpPr>
        <p:spPr>
          <a:xfrm>
            <a:off x="3975653" y="1566073"/>
            <a:ext cx="5592902" cy="1117490"/>
          </a:xfrm>
          <a:prstGeom prst="rect">
            <a:avLst/>
          </a:prstGeom>
          <a:noFill/>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solidFill>
                <a:srgbClr val="C00000"/>
              </a:solidFill>
            </a:endParaRPr>
          </a:p>
        </p:txBody>
      </p:sp>
      <p:sp>
        <p:nvSpPr>
          <p:cNvPr id="2" name="文本框 1">
            <a:extLst>
              <a:ext uri="{FF2B5EF4-FFF2-40B4-BE49-F238E27FC236}">
                <a16:creationId xmlns:a16="http://schemas.microsoft.com/office/drawing/2014/main" id="{7F3DC5BA-FFEB-F218-F583-0F6AA488D872}"/>
              </a:ext>
            </a:extLst>
          </p:cNvPr>
          <p:cNvSpPr txBox="1"/>
          <p:nvPr/>
        </p:nvSpPr>
        <p:spPr>
          <a:xfrm>
            <a:off x="1073656" y="395514"/>
            <a:ext cx="2807427"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1.2</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处理流程</a:t>
            </a:r>
          </a:p>
        </p:txBody>
      </p:sp>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pic>
        <p:nvPicPr>
          <p:cNvPr id="7170" name="Picture 2">
            <a:extLst>
              <a:ext uri="{FF2B5EF4-FFF2-40B4-BE49-F238E27FC236}">
                <a16:creationId xmlns:a16="http://schemas.microsoft.com/office/drawing/2014/main" id="{04B152FB-8456-6B68-AF4C-86BFABA44A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8657" y="1676017"/>
            <a:ext cx="8341437" cy="389267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3CF338C-DF33-CFF4-5D05-CEED20145629}"/>
              </a:ext>
            </a:extLst>
          </p:cNvPr>
          <p:cNvSpPr txBox="1"/>
          <p:nvPr/>
        </p:nvSpPr>
        <p:spPr>
          <a:xfrm>
            <a:off x="5234283" y="937337"/>
            <a:ext cx="3035885" cy="581313"/>
          </a:xfrm>
          <a:prstGeom prst="rect">
            <a:avLst/>
          </a:prstGeom>
          <a:noFill/>
        </p:spPr>
        <p:txBody>
          <a:bodyPr wrap="square" rtlCol="0">
            <a:spAutoFit/>
          </a:bodyPr>
          <a:lstStyle/>
          <a:p>
            <a:pPr>
              <a:lnSpc>
                <a:spcPct val="150000"/>
              </a:lnSpc>
            </a:pPr>
            <a:r>
              <a:rPr kumimoji="1" lang="zh-CN" altLang="en-US" sz="2400" dirty="0">
                <a:solidFill>
                  <a:srgbClr val="C00000"/>
                </a:solidFill>
                <a:latin typeface="Source Han Serif CN" panose="02020400000000000000" pitchFamily="18" charset="-128"/>
                <a:ea typeface="Source Han Serif CN" panose="02020400000000000000" pitchFamily="18" charset="-128"/>
              </a:rPr>
              <a:t>换成一些端到端模型</a:t>
            </a:r>
          </a:p>
        </p:txBody>
      </p:sp>
    </p:spTree>
    <p:extLst>
      <p:ext uri="{BB962C8B-B14F-4D97-AF65-F5344CB8AC3E}">
        <p14:creationId xmlns:p14="http://schemas.microsoft.com/office/powerpoint/2010/main" val="394887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201993E-2E39-04E7-B2EE-FC24C20D35CF}"/>
              </a:ext>
            </a:extLst>
          </p:cNvPr>
          <p:cNvGrpSpPr/>
          <p:nvPr/>
        </p:nvGrpSpPr>
        <p:grpSpPr>
          <a:xfrm>
            <a:off x="-55241" y="5099458"/>
            <a:ext cx="12460506" cy="1955678"/>
            <a:chOff x="0" y="5107371"/>
            <a:chExt cx="12434293" cy="1958184"/>
          </a:xfrm>
        </p:grpSpPr>
        <p:pic>
          <p:nvPicPr>
            <p:cNvPr id="20" name="图片 19">
              <a:extLst>
                <a:ext uri="{FF2B5EF4-FFF2-40B4-BE49-F238E27FC236}">
                  <a16:creationId xmlns:a16="http://schemas.microsoft.com/office/drawing/2014/main" id="{73389899-6EC1-8B74-0001-7BB9F11717B3}"/>
                </a:ext>
              </a:extLst>
            </p:cNvPr>
            <p:cNvPicPr>
              <a:picLocks noChangeAspect="1"/>
            </p:cNvPicPr>
            <p:nvPr/>
          </p:nvPicPr>
          <p:blipFill>
            <a:blip r:embed="rId3" cstate="print">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63059" y="5275943"/>
              <a:ext cx="2771234" cy="1582057"/>
            </a:xfrm>
            <a:prstGeom prst="rect">
              <a:avLst/>
            </a:prstGeom>
          </p:spPr>
        </p:pic>
        <p:pic>
          <p:nvPicPr>
            <p:cNvPr id="21" name="图片 20">
              <a:extLst>
                <a:ext uri="{FF2B5EF4-FFF2-40B4-BE49-F238E27FC236}">
                  <a16:creationId xmlns:a16="http://schemas.microsoft.com/office/drawing/2014/main" id="{110B768D-7D2E-F0C8-A6EB-70F8BF28EFF8}"/>
                </a:ext>
              </a:extLst>
            </p:cNvPr>
            <p:cNvPicPr>
              <a:picLocks noChangeAspect="1"/>
            </p:cNvPicPr>
            <p:nvPr/>
          </p:nvPicPr>
          <p:blipFill>
            <a:blip r:embed="rId4" cstate="print">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2" name="图片 21">
              <a:extLst>
                <a:ext uri="{FF2B5EF4-FFF2-40B4-BE49-F238E27FC236}">
                  <a16:creationId xmlns:a16="http://schemas.microsoft.com/office/drawing/2014/main" id="{DE39BCEC-E1EB-6701-FF1F-96E8D8C05D89}"/>
                </a:ext>
              </a:extLst>
            </p:cNvPr>
            <p:cNvPicPr>
              <a:picLocks noChangeAspect="1"/>
            </p:cNvPicPr>
            <p:nvPr/>
          </p:nvPicPr>
          <p:blipFill>
            <a:blip r:embed="rId5" cstate="print">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4" name="图片 23">
              <a:extLst>
                <a:ext uri="{FF2B5EF4-FFF2-40B4-BE49-F238E27FC236}">
                  <a16:creationId xmlns:a16="http://schemas.microsoft.com/office/drawing/2014/main" id="{4A42D0E5-1FBB-FD56-3C31-C0BA11FFADED}"/>
                </a:ext>
              </a:extLst>
            </p:cNvPr>
            <p:cNvPicPr>
              <a:picLocks noChangeAspect="1"/>
            </p:cNvPicPr>
            <p:nvPr/>
          </p:nvPicPr>
          <p:blipFill>
            <a:blip r:embed="rId6" cstate="print">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5" name="图片 24">
              <a:extLst>
                <a:ext uri="{FF2B5EF4-FFF2-40B4-BE49-F238E27FC236}">
                  <a16:creationId xmlns:a16="http://schemas.microsoft.com/office/drawing/2014/main" id="{9FC69D50-9226-9414-E93A-D7390BA3D53C}"/>
                </a:ext>
              </a:extLst>
            </p:cNvPr>
            <p:cNvPicPr>
              <a:picLocks noChangeAspect="1"/>
            </p:cNvPicPr>
            <p:nvPr/>
          </p:nvPicPr>
          <p:blipFill>
            <a:blip r:embed="rId7" cstate="print">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6" name="图片 25">
              <a:extLst>
                <a:ext uri="{FF2B5EF4-FFF2-40B4-BE49-F238E27FC236}">
                  <a16:creationId xmlns:a16="http://schemas.microsoft.com/office/drawing/2014/main" id="{71CFDF0C-3F79-BE4B-6E1E-9F8776B4CB8D}"/>
                </a:ext>
              </a:extLst>
            </p:cNvPr>
            <p:cNvPicPr>
              <a:picLocks noChangeAspect="1"/>
            </p:cNvPicPr>
            <p:nvPr/>
          </p:nvPicPr>
          <p:blipFill>
            <a:blip r:embed="rId8" cstate="print">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7" name="图片 26">
              <a:extLst>
                <a:ext uri="{FF2B5EF4-FFF2-40B4-BE49-F238E27FC236}">
                  <a16:creationId xmlns:a16="http://schemas.microsoft.com/office/drawing/2014/main" id="{376D3419-38AE-A7CE-B7C2-877146129D39}"/>
                </a:ext>
              </a:extLst>
            </p:cNvPr>
            <p:cNvPicPr>
              <a:picLocks noChangeAspect="1"/>
            </p:cNvPicPr>
            <p:nvPr/>
          </p:nvPicPr>
          <p:blipFill>
            <a:blip r:embed="rId9" cstate="print">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pic>
        <p:nvPicPr>
          <p:cNvPr id="28" name="图片 27">
            <a:extLst>
              <a:ext uri="{FF2B5EF4-FFF2-40B4-BE49-F238E27FC236}">
                <a16:creationId xmlns:a16="http://schemas.microsoft.com/office/drawing/2014/main" id="{F815E96E-CBFC-FE73-E857-E5C88D29A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1" y="270712"/>
            <a:ext cx="2698940" cy="749705"/>
          </a:xfrm>
          <a:prstGeom prst="rect">
            <a:avLst/>
          </a:prstGeom>
        </p:spPr>
      </p:pic>
      <p:pic>
        <p:nvPicPr>
          <p:cNvPr id="29" name="图片 28">
            <a:extLst>
              <a:ext uri="{FF2B5EF4-FFF2-40B4-BE49-F238E27FC236}">
                <a16:creationId xmlns:a16="http://schemas.microsoft.com/office/drawing/2014/main" id="{3C7E1553-C4B0-56B8-62D6-5C9558DA03B3}"/>
              </a:ext>
            </a:extLst>
          </p:cNvPr>
          <p:cNvPicPr>
            <a:picLocks noChangeAspect="1"/>
          </p:cNvPicPr>
          <p:nvPr/>
        </p:nvPicPr>
        <p:blipFill>
          <a:blip r:embed="rId11">
            <a:duotone>
              <a:prstClr val="black"/>
              <a:srgbClr val="7030A0">
                <a:tint val="45000"/>
                <a:satMod val="400000"/>
              </a:srgbClr>
            </a:duotone>
          </a:blip>
          <a:stretch>
            <a:fillRect/>
          </a:stretch>
        </p:blipFill>
        <p:spPr>
          <a:xfrm>
            <a:off x="-740391" y="-321295"/>
            <a:ext cx="1480781" cy="1480781"/>
          </a:xfrm>
          <a:prstGeom prst="rect">
            <a:avLst/>
          </a:prstGeom>
        </p:spPr>
      </p:pic>
      <p:sp>
        <p:nvSpPr>
          <p:cNvPr id="36" name="文本框 35">
            <a:extLst>
              <a:ext uri="{FF2B5EF4-FFF2-40B4-BE49-F238E27FC236}">
                <a16:creationId xmlns:a16="http://schemas.microsoft.com/office/drawing/2014/main" id="{26711CD9-1549-EE26-06C3-BA80AA4357E0}"/>
              </a:ext>
            </a:extLst>
          </p:cNvPr>
          <p:cNvSpPr txBox="1"/>
          <p:nvPr/>
        </p:nvSpPr>
        <p:spPr>
          <a:xfrm>
            <a:off x="740390" y="419095"/>
            <a:ext cx="3877530" cy="646331"/>
          </a:xfrm>
          <a:prstGeom prst="rect">
            <a:avLst/>
          </a:prstGeom>
          <a:noFill/>
        </p:spPr>
        <p:txBody>
          <a:bodyPr wrap="square" rtlCol="0">
            <a:spAutoFit/>
          </a:bodyPr>
          <a:lstStyle/>
          <a:p>
            <a:pPr algn="ctr"/>
            <a:r>
              <a:rPr kumimoji="1" lang="en-US" altLang="zh-CN"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2.1</a:t>
            </a:r>
            <a:r>
              <a:rPr kumimoji="1" lang="zh-CN" altLang="en-US" sz="3600" b="1" dirty="0">
                <a:solidFill>
                  <a:srgbClr val="00418D"/>
                </a:solidFill>
                <a:latin typeface="Times New Roman" panose="02020603050405020304" pitchFamily="18" charset="0"/>
                <a:ea typeface="SimHei" panose="02010609060101010101" pitchFamily="49" charset="-122"/>
                <a:cs typeface="Times New Roman" panose="02020603050405020304" pitchFamily="18" charset="0"/>
              </a:rPr>
              <a:t> 存在的挑战</a:t>
            </a:r>
          </a:p>
        </p:txBody>
      </p:sp>
      <p:sp>
        <p:nvSpPr>
          <p:cNvPr id="4" name="文本框 3">
            <a:extLst>
              <a:ext uri="{FF2B5EF4-FFF2-40B4-BE49-F238E27FC236}">
                <a16:creationId xmlns:a16="http://schemas.microsoft.com/office/drawing/2014/main" id="{ABEADAC4-5694-2CD7-45A3-9301EB94E079}"/>
              </a:ext>
            </a:extLst>
          </p:cNvPr>
          <p:cNvSpPr txBox="1"/>
          <p:nvPr/>
        </p:nvSpPr>
        <p:spPr>
          <a:xfrm>
            <a:off x="1106205" y="1714462"/>
            <a:ext cx="10535247" cy="3046988"/>
          </a:xfrm>
          <a:prstGeom prst="rect">
            <a:avLst/>
          </a:prstGeom>
          <a:noFill/>
        </p:spPr>
        <p:txBody>
          <a:bodyPr wrap="square">
            <a:spAutoFit/>
          </a:bodyPr>
          <a:lstStyle/>
          <a:p>
            <a:r>
              <a:rPr lang="zh-CN" altLang="en-US" sz="2400" b="1" dirty="0">
                <a:solidFill>
                  <a:srgbClr val="00418D"/>
                </a:solidFill>
                <a:latin typeface="Source Han Serif CN" panose="02020400000000000000" pitchFamily="18" charset="-128"/>
                <a:ea typeface="Source Han Serif CN" panose="02020400000000000000" pitchFamily="18" charset="-128"/>
              </a:rPr>
              <a:t>信噪比低                </a:t>
            </a:r>
            <a:r>
              <a:rPr lang="zh-CN" altLang="en-US" sz="2400" dirty="0">
                <a:solidFill>
                  <a:srgbClr val="00418D"/>
                </a:solidFill>
                <a:latin typeface="Source Han Serif CN" panose="02020400000000000000" pitchFamily="18" charset="-128"/>
                <a:ea typeface="Source Han Serif CN" panose="02020400000000000000" pitchFamily="18" charset="-128"/>
              </a:rPr>
              <a:t>EEG信号较弱，容易受到环境噪声、生理伪迹等干扰</a:t>
            </a:r>
          </a:p>
          <a:p>
            <a:endParaRPr lang="zh-CN" altLang="en-US" sz="2400" dirty="0">
              <a:solidFill>
                <a:srgbClr val="00418D"/>
              </a:solidFill>
              <a:latin typeface="Source Han Serif CN" panose="02020400000000000000" pitchFamily="18" charset="-128"/>
              <a:ea typeface="Source Han Serif CN" panose="02020400000000000000" pitchFamily="18" charset="-128"/>
            </a:endParaRPr>
          </a:p>
          <a:p>
            <a:r>
              <a:rPr lang="zh-CN" altLang="en-US" sz="2400" b="1" dirty="0">
                <a:solidFill>
                  <a:srgbClr val="00418D"/>
                </a:solidFill>
                <a:latin typeface="Source Han Serif CN" panose="02020400000000000000" pitchFamily="18" charset="-128"/>
                <a:ea typeface="Source Han Serif CN" panose="02020400000000000000" pitchFamily="18" charset="-128"/>
              </a:rPr>
              <a:t>空间分辨率有限    </a:t>
            </a:r>
            <a:r>
              <a:rPr lang="zh-CN" altLang="en-US" sz="2400" dirty="0">
                <a:solidFill>
                  <a:srgbClr val="00418D"/>
                </a:solidFill>
                <a:latin typeface="Source Han Serif CN" panose="02020400000000000000" pitchFamily="18" charset="-128"/>
                <a:ea typeface="Source Han Serif CN" panose="02020400000000000000" pitchFamily="18" charset="-128"/>
              </a:rPr>
              <a:t>受头皮电极的数量和布局限制，信号空间分辨率较低</a:t>
            </a:r>
            <a:endParaRPr lang="en-US" altLang="zh-CN" sz="2400" dirty="0">
              <a:solidFill>
                <a:srgbClr val="00418D"/>
              </a:solidFill>
              <a:latin typeface="Source Han Serif CN" panose="02020400000000000000" pitchFamily="18" charset="-128"/>
              <a:ea typeface="Source Han Serif CN" panose="02020400000000000000" pitchFamily="18" charset="-128"/>
            </a:endParaRPr>
          </a:p>
          <a:p>
            <a:endParaRPr lang="en-US" altLang="zh-CN" sz="2400" dirty="0">
              <a:solidFill>
                <a:srgbClr val="00418D"/>
              </a:solidFill>
              <a:latin typeface="Source Han Serif CN" panose="02020400000000000000" pitchFamily="18" charset="-128"/>
              <a:ea typeface="Source Han Serif CN" panose="02020400000000000000" pitchFamily="18" charset="-128"/>
            </a:endParaRPr>
          </a:p>
          <a:p>
            <a:r>
              <a:rPr lang="zh-CN" altLang="en-US" sz="2400" b="1" dirty="0">
                <a:solidFill>
                  <a:srgbClr val="00418D"/>
                </a:solidFill>
                <a:latin typeface="Source Han Serif CN" panose="02020400000000000000" pitchFamily="18" charset="-128"/>
                <a:ea typeface="Source Han Serif CN" panose="02020400000000000000" pitchFamily="18" charset="-128"/>
              </a:rPr>
              <a:t>空间精确度低        </a:t>
            </a:r>
            <a:r>
              <a:rPr lang="zh-CN" altLang="en-US" sz="2400" dirty="0">
                <a:solidFill>
                  <a:srgbClr val="00418D"/>
                </a:solidFill>
                <a:latin typeface="Source Han Serif CN" panose="02020400000000000000" pitchFamily="18" charset="-128"/>
                <a:ea typeface="Source Han Serif CN" panose="02020400000000000000" pitchFamily="18" charset="-128"/>
              </a:rPr>
              <a:t>电极活动是大脑各区域产生的不同信号的混合</a:t>
            </a:r>
          </a:p>
          <a:p>
            <a:endParaRPr lang="zh-CN" altLang="en-US" sz="2400" dirty="0">
              <a:solidFill>
                <a:srgbClr val="00418D"/>
              </a:solidFill>
              <a:latin typeface="Source Han Serif CN" panose="02020400000000000000" pitchFamily="18" charset="-128"/>
              <a:ea typeface="Source Han Serif CN" panose="02020400000000000000" pitchFamily="18" charset="-128"/>
            </a:endParaRPr>
          </a:p>
          <a:p>
            <a:r>
              <a:rPr lang="zh-CN" altLang="en-US" sz="2400" b="1" dirty="0">
                <a:solidFill>
                  <a:srgbClr val="00418D"/>
                </a:solidFill>
                <a:latin typeface="Source Han Serif CN" panose="02020400000000000000" pitchFamily="18" charset="-128"/>
                <a:ea typeface="Source Han Serif CN" panose="02020400000000000000" pitchFamily="18" charset="-128"/>
              </a:rPr>
              <a:t>个体差异                </a:t>
            </a:r>
            <a:r>
              <a:rPr lang="zh-CN" altLang="en-US" sz="2400" dirty="0">
                <a:solidFill>
                  <a:srgbClr val="00418D"/>
                </a:solidFill>
                <a:latin typeface="Source Han Serif CN" panose="02020400000000000000" pitchFamily="18" charset="-128"/>
                <a:ea typeface="Source Han Serif CN" panose="02020400000000000000" pitchFamily="18" charset="-128"/>
              </a:rPr>
              <a:t>不同个体的脑电信号存在显著差异，导致分类和预测任务</a:t>
            </a:r>
            <a:endParaRPr lang="en-US" altLang="zh-CN" sz="2400" dirty="0">
              <a:solidFill>
                <a:srgbClr val="00418D"/>
              </a:solidFill>
              <a:latin typeface="Source Han Serif CN" panose="02020400000000000000" pitchFamily="18" charset="-128"/>
              <a:ea typeface="Source Han Serif CN" panose="02020400000000000000" pitchFamily="18" charset="-128"/>
            </a:endParaRPr>
          </a:p>
          <a:p>
            <a:r>
              <a:rPr lang="zh-CN" altLang="en-US" sz="2400" dirty="0">
                <a:solidFill>
                  <a:srgbClr val="00418D"/>
                </a:solidFill>
                <a:latin typeface="Source Han Serif CN" panose="02020400000000000000" pitchFamily="18" charset="-128"/>
                <a:ea typeface="Source Han Serif CN" panose="02020400000000000000" pitchFamily="18" charset="-128"/>
              </a:rPr>
              <a:t>                               的准确性受限</a:t>
            </a:r>
          </a:p>
        </p:txBody>
      </p:sp>
    </p:spTree>
    <p:extLst>
      <p:ext uri="{BB962C8B-B14F-4D97-AF65-F5344CB8AC3E}">
        <p14:creationId xmlns:p14="http://schemas.microsoft.com/office/powerpoint/2010/main" val="3154297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QwNzVkOTE3YTA0ZDRmNzM4NzBiMTY2MmVkMWZmMGMifQ=="/>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42.7288188976378,&quot;left&quot;:37.68952755905512,&quot;top&quot;:167.99999999999994,&quot;width&quot;:888.538818897637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42.7288188976378,&quot;left&quot;:37.68952755905512,&quot;top&quot;:167.99999999999994,&quot;width&quot;:888.5388188976376}"/>
</p:tagLst>
</file>

<file path=ppt/theme/theme1.xml><?xml version="1.0" encoding="utf-8"?>
<a:theme xmlns:a="http://schemas.openxmlformats.org/drawingml/2006/main" name="WPS">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28150</TotalTime>
  <Words>2470</Words>
  <Application>Microsoft Macintosh PowerPoint</Application>
  <PresentationFormat>宽屏</PresentationFormat>
  <Paragraphs>172</Paragraphs>
  <Slides>16</Slides>
  <Notes>15</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16</vt:i4>
      </vt:variant>
    </vt:vector>
  </HeadingPairs>
  <TitlesOfParts>
    <vt:vector size="34" baseType="lpstr">
      <vt:lpstr>-apple-system</vt:lpstr>
      <vt:lpstr>等线</vt:lpstr>
      <vt:lpstr>宋体</vt:lpstr>
      <vt:lpstr>宋体</vt:lpstr>
      <vt:lpstr>Microsoft YaHei</vt:lpstr>
      <vt:lpstr>Elsevier Sans</vt:lpstr>
      <vt:lpstr>HYXuanSong 75J</vt:lpstr>
      <vt:lpstr>PingFang SC</vt:lpstr>
      <vt:lpstr>Source Han Serif CN</vt:lpstr>
      <vt:lpstr>Source Han Serif CN Heavy</vt:lpstr>
      <vt:lpstr>Aptos Black</vt:lpstr>
      <vt:lpstr>Arial</vt:lpstr>
      <vt:lpstr>Calibri</vt:lpstr>
      <vt:lpstr>Georgia</vt:lpstr>
      <vt:lpstr>Times New Roman</vt:lpstr>
      <vt:lpstr>Ubuntu</vt:lpstr>
      <vt:lpstr>Verdana</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chao gao</dc:creator>
  <cp:lastModifiedBy>韵沨 沈</cp:lastModifiedBy>
  <cp:revision>184</cp:revision>
  <dcterms:created xsi:type="dcterms:W3CDTF">2023-08-09T12:44:00Z</dcterms:created>
  <dcterms:modified xsi:type="dcterms:W3CDTF">2024-10-17T05:57:58Z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